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07" r:id="rId2"/>
    <p:sldId id="658" r:id="rId3"/>
    <p:sldId id="657" r:id="rId4"/>
    <p:sldId id="656" r:id="rId5"/>
    <p:sldId id="661" r:id="rId6"/>
    <p:sldId id="651" r:id="rId7"/>
    <p:sldId id="660" r:id="rId8"/>
    <p:sldId id="32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3D4B"/>
    <a:srgbClr val="F57E1B"/>
    <a:srgbClr val="0EC07D"/>
    <a:srgbClr val="91E5BF"/>
    <a:srgbClr val="637386"/>
    <a:srgbClr val="3F516A"/>
    <a:srgbClr val="F95477"/>
    <a:srgbClr val="41536C"/>
    <a:srgbClr val="E90036"/>
    <a:srgbClr val="6574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4347" autoAdjust="0"/>
  </p:normalViewPr>
  <p:slideViewPr>
    <p:cSldViewPr snapToGrid="0" showGuides="1">
      <p:cViewPr varScale="1">
        <p:scale>
          <a:sx n="104" d="100"/>
          <a:sy n="104" d="100"/>
        </p:scale>
        <p:origin x="79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1B30C-0321-4AEC-930C-E2C34DB72240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32E3B-1061-4475-86D6-9D2CDEF560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010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baseline="0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4AFB6-A402-408B-881D-CFB10D28F9DF}" type="slidenum">
              <a:rPr lang="sv-SE" smtClean="0"/>
              <a:pPr/>
              <a:t>2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60916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baseline="0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4AFB6-A402-408B-881D-CFB10D28F9DF}" type="slidenum">
              <a:rPr lang="sv-SE" smtClean="0"/>
              <a:pPr/>
              <a:t>3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74715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v-SE" baseline="0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4AFB6-A402-408B-881D-CFB10D28F9DF}" type="slidenum">
              <a:rPr lang="sv-SE" smtClean="0"/>
              <a:pPr/>
              <a:t>4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09777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err="1"/>
              <a:t>Aptitude</a:t>
            </a:r>
            <a:r>
              <a:rPr lang="sv-SE" dirty="0"/>
              <a:t> tests  - https://mettl.com/en/aptitude-tests - </a:t>
            </a:r>
            <a:r>
              <a:rPr lang="sv-SE" dirty="0" err="1"/>
              <a:t>Logical</a:t>
            </a:r>
            <a:r>
              <a:rPr lang="sv-SE" dirty="0"/>
              <a:t> &amp; </a:t>
            </a:r>
            <a:r>
              <a:rPr lang="sv-SE" dirty="0" err="1"/>
              <a:t>Critical</a:t>
            </a:r>
            <a:r>
              <a:rPr lang="sv-SE" dirty="0"/>
              <a:t> Reasoning / Problem </a:t>
            </a:r>
            <a:r>
              <a:rPr lang="sv-SE" dirty="0" err="1"/>
              <a:t>Solving</a:t>
            </a:r>
            <a:endParaRPr lang="sv-SE" dirty="0"/>
          </a:p>
          <a:p>
            <a:endParaRPr lang="sv-SE" dirty="0"/>
          </a:p>
          <a:p>
            <a:r>
              <a:rPr lang="sv-SE" dirty="0" err="1"/>
              <a:t>Candidate</a:t>
            </a:r>
            <a:r>
              <a:rPr lang="sv-SE" dirty="0"/>
              <a:t> offer - </a:t>
            </a:r>
            <a:r>
              <a:rPr lang="en-US" sz="12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salary package, perks, benefits and Swedish working environment</a:t>
            </a:r>
          </a:p>
          <a:p>
            <a:endParaRPr lang="en-US" sz="1200" dirty="0">
              <a:solidFill>
                <a:prstClr val="black"/>
              </a:solidFill>
              <a:latin typeface="Arial Narrow" panose="020B0606020202030204" pitchFamily="34" charset="0"/>
              <a:cs typeface="Calibri" panose="020F0502020204030204" pitchFamily="34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Soft skills - communication, attitude and other 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4AFB6-A402-408B-881D-CFB10D28F9DF}" type="slidenum">
              <a:rPr lang="sv-SE" smtClean="0"/>
              <a:pPr/>
              <a:t>6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07690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err="1"/>
              <a:t>Aptitude</a:t>
            </a:r>
            <a:r>
              <a:rPr lang="sv-SE" dirty="0"/>
              <a:t> tests  - https://mettl.com/en/aptitude-tests - </a:t>
            </a:r>
            <a:r>
              <a:rPr lang="sv-SE" dirty="0" err="1"/>
              <a:t>Logical</a:t>
            </a:r>
            <a:r>
              <a:rPr lang="sv-SE" dirty="0"/>
              <a:t> &amp; </a:t>
            </a:r>
            <a:r>
              <a:rPr lang="sv-SE" dirty="0" err="1"/>
              <a:t>Critical</a:t>
            </a:r>
            <a:r>
              <a:rPr lang="sv-SE" dirty="0"/>
              <a:t> Reasoning / Problem </a:t>
            </a:r>
            <a:r>
              <a:rPr lang="sv-SE" dirty="0" err="1"/>
              <a:t>Solving</a:t>
            </a:r>
            <a:endParaRPr lang="sv-SE" dirty="0"/>
          </a:p>
          <a:p>
            <a:endParaRPr lang="sv-SE" dirty="0"/>
          </a:p>
          <a:p>
            <a:r>
              <a:rPr lang="sv-SE" dirty="0" err="1"/>
              <a:t>Candidate</a:t>
            </a:r>
            <a:r>
              <a:rPr lang="sv-SE" dirty="0"/>
              <a:t> offer - </a:t>
            </a:r>
            <a:r>
              <a:rPr lang="en-US" sz="12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salary package, perks, benefits and Swedish working environment</a:t>
            </a:r>
          </a:p>
          <a:p>
            <a:endParaRPr lang="en-US" sz="1200" dirty="0">
              <a:solidFill>
                <a:prstClr val="black"/>
              </a:solidFill>
              <a:latin typeface="Arial Narrow" panose="020B0606020202030204" pitchFamily="34" charset="0"/>
              <a:cs typeface="Calibri" panose="020F0502020204030204" pitchFamily="34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Soft skills - communication, attitude and other 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A4AFB6-A402-408B-881D-CFB10D28F9DF}" type="slidenum">
              <a:rPr lang="sv-SE" smtClean="0"/>
              <a:pPr/>
              <a:t>7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88682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27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67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48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76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1" y="1892830"/>
            <a:ext cx="12192001" cy="2800116"/>
          </a:xfrm>
          <a:custGeom>
            <a:avLst/>
            <a:gdLst>
              <a:gd name="connsiteX0" fmla="*/ 0 w 12192001"/>
              <a:gd name="connsiteY0" fmla="*/ 0 h 2800116"/>
              <a:gd name="connsiteX1" fmla="*/ 12192001 w 12192001"/>
              <a:gd name="connsiteY1" fmla="*/ 0 h 2800116"/>
              <a:gd name="connsiteX2" fmla="*/ 12192001 w 12192001"/>
              <a:gd name="connsiteY2" fmla="*/ 2800116 h 2800116"/>
              <a:gd name="connsiteX3" fmla="*/ 0 w 12192001"/>
              <a:gd name="connsiteY3" fmla="*/ 2800116 h 28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2800116">
                <a:moveTo>
                  <a:pt x="0" y="0"/>
                </a:moveTo>
                <a:lnTo>
                  <a:pt x="12192001" y="0"/>
                </a:lnTo>
                <a:lnTo>
                  <a:pt x="12192001" y="2800116"/>
                </a:lnTo>
                <a:lnTo>
                  <a:pt x="0" y="2800116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93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1628589" y="2047419"/>
            <a:ext cx="1691640" cy="1691640"/>
          </a:xfrm>
          <a:custGeom>
            <a:avLst/>
            <a:gdLst>
              <a:gd name="connsiteX0" fmla="*/ 845820 w 1691640"/>
              <a:gd name="connsiteY0" fmla="*/ 0 h 1691640"/>
              <a:gd name="connsiteX1" fmla="*/ 1691640 w 1691640"/>
              <a:gd name="connsiteY1" fmla="*/ 845820 h 1691640"/>
              <a:gd name="connsiteX2" fmla="*/ 845820 w 1691640"/>
              <a:gd name="connsiteY2" fmla="*/ 1691640 h 1691640"/>
              <a:gd name="connsiteX3" fmla="*/ 0 w 1691640"/>
              <a:gd name="connsiteY3" fmla="*/ 845820 h 1691640"/>
              <a:gd name="connsiteX4" fmla="*/ 845820 w 1691640"/>
              <a:gd name="connsiteY4" fmla="*/ 0 h 169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640" h="1691640">
                <a:moveTo>
                  <a:pt x="845820" y="0"/>
                </a:moveTo>
                <a:cubicBezTo>
                  <a:pt x="1312953" y="0"/>
                  <a:pt x="1691640" y="378687"/>
                  <a:pt x="1691640" y="845820"/>
                </a:cubicBezTo>
                <a:cubicBezTo>
                  <a:pt x="1691640" y="1312953"/>
                  <a:pt x="1312953" y="1691640"/>
                  <a:pt x="845820" y="1691640"/>
                </a:cubicBezTo>
                <a:cubicBezTo>
                  <a:pt x="378687" y="1691640"/>
                  <a:pt x="0" y="1312953"/>
                  <a:pt x="0" y="845820"/>
                </a:cubicBezTo>
                <a:cubicBezTo>
                  <a:pt x="0" y="378687"/>
                  <a:pt x="378687" y="0"/>
                  <a:pt x="84582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4138136" y="2047419"/>
            <a:ext cx="1691640" cy="1691640"/>
          </a:xfrm>
          <a:custGeom>
            <a:avLst/>
            <a:gdLst>
              <a:gd name="connsiteX0" fmla="*/ 845820 w 1691640"/>
              <a:gd name="connsiteY0" fmla="*/ 0 h 1691640"/>
              <a:gd name="connsiteX1" fmla="*/ 1691640 w 1691640"/>
              <a:gd name="connsiteY1" fmla="*/ 845820 h 1691640"/>
              <a:gd name="connsiteX2" fmla="*/ 845820 w 1691640"/>
              <a:gd name="connsiteY2" fmla="*/ 1691640 h 1691640"/>
              <a:gd name="connsiteX3" fmla="*/ 0 w 1691640"/>
              <a:gd name="connsiteY3" fmla="*/ 845820 h 1691640"/>
              <a:gd name="connsiteX4" fmla="*/ 845820 w 1691640"/>
              <a:gd name="connsiteY4" fmla="*/ 0 h 169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640" h="1691640">
                <a:moveTo>
                  <a:pt x="845820" y="0"/>
                </a:moveTo>
                <a:cubicBezTo>
                  <a:pt x="1312953" y="0"/>
                  <a:pt x="1691640" y="378687"/>
                  <a:pt x="1691640" y="845820"/>
                </a:cubicBezTo>
                <a:cubicBezTo>
                  <a:pt x="1691640" y="1312953"/>
                  <a:pt x="1312953" y="1691640"/>
                  <a:pt x="845820" y="1691640"/>
                </a:cubicBezTo>
                <a:cubicBezTo>
                  <a:pt x="378687" y="1691640"/>
                  <a:pt x="0" y="1312953"/>
                  <a:pt x="0" y="845820"/>
                </a:cubicBezTo>
                <a:cubicBezTo>
                  <a:pt x="0" y="378687"/>
                  <a:pt x="378687" y="0"/>
                  <a:pt x="84582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6565191" y="2048223"/>
            <a:ext cx="1691640" cy="1691640"/>
          </a:xfrm>
          <a:custGeom>
            <a:avLst/>
            <a:gdLst>
              <a:gd name="connsiteX0" fmla="*/ 845820 w 1691640"/>
              <a:gd name="connsiteY0" fmla="*/ 0 h 1691640"/>
              <a:gd name="connsiteX1" fmla="*/ 1691640 w 1691640"/>
              <a:gd name="connsiteY1" fmla="*/ 845820 h 1691640"/>
              <a:gd name="connsiteX2" fmla="*/ 845820 w 1691640"/>
              <a:gd name="connsiteY2" fmla="*/ 1691640 h 1691640"/>
              <a:gd name="connsiteX3" fmla="*/ 0 w 1691640"/>
              <a:gd name="connsiteY3" fmla="*/ 845820 h 1691640"/>
              <a:gd name="connsiteX4" fmla="*/ 845820 w 1691640"/>
              <a:gd name="connsiteY4" fmla="*/ 0 h 169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640" h="1691640">
                <a:moveTo>
                  <a:pt x="845820" y="0"/>
                </a:moveTo>
                <a:cubicBezTo>
                  <a:pt x="1312953" y="0"/>
                  <a:pt x="1691640" y="378687"/>
                  <a:pt x="1691640" y="845820"/>
                </a:cubicBezTo>
                <a:cubicBezTo>
                  <a:pt x="1691640" y="1312953"/>
                  <a:pt x="1312953" y="1691640"/>
                  <a:pt x="845820" y="1691640"/>
                </a:cubicBezTo>
                <a:cubicBezTo>
                  <a:pt x="378687" y="1691640"/>
                  <a:pt x="0" y="1312953"/>
                  <a:pt x="0" y="845820"/>
                </a:cubicBezTo>
                <a:cubicBezTo>
                  <a:pt x="0" y="378687"/>
                  <a:pt x="378687" y="0"/>
                  <a:pt x="84582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073198" y="2047419"/>
            <a:ext cx="1691640" cy="1691640"/>
          </a:xfrm>
          <a:custGeom>
            <a:avLst/>
            <a:gdLst>
              <a:gd name="connsiteX0" fmla="*/ 845820 w 1691640"/>
              <a:gd name="connsiteY0" fmla="*/ 0 h 1691640"/>
              <a:gd name="connsiteX1" fmla="*/ 1691640 w 1691640"/>
              <a:gd name="connsiteY1" fmla="*/ 845820 h 1691640"/>
              <a:gd name="connsiteX2" fmla="*/ 845820 w 1691640"/>
              <a:gd name="connsiteY2" fmla="*/ 1691640 h 1691640"/>
              <a:gd name="connsiteX3" fmla="*/ 0 w 1691640"/>
              <a:gd name="connsiteY3" fmla="*/ 845820 h 1691640"/>
              <a:gd name="connsiteX4" fmla="*/ 845820 w 1691640"/>
              <a:gd name="connsiteY4" fmla="*/ 0 h 169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640" h="1691640">
                <a:moveTo>
                  <a:pt x="845820" y="0"/>
                </a:moveTo>
                <a:cubicBezTo>
                  <a:pt x="1312953" y="0"/>
                  <a:pt x="1691640" y="378687"/>
                  <a:pt x="1691640" y="845820"/>
                </a:cubicBezTo>
                <a:cubicBezTo>
                  <a:pt x="1691640" y="1312953"/>
                  <a:pt x="1312953" y="1691640"/>
                  <a:pt x="845820" y="1691640"/>
                </a:cubicBezTo>
                <a:cubicBezTo>
                  <a:pt x="378687" y="1691640"/>
                  <a:pt x="0" y="1312953"/>
                  <a:pt x="0" y="845820"/>
                </a:cubicBezTo>
                <a:cubicBezTo>
                  <a:pt x="0" y="378687"/>
                  <a:pt x="378687" y="0"/>
                  <a:pt x="84582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078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652253" y="1975483"/>
            <a:ext cx="1790587" cy="3183848"/>
          </a:xfrm>
          <a:solidFill>
            <a:srgbClr val="F7F7F7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468897" y="2177861"/>
            <a:ext cx="1790587" cy="3183848"/>
          </a:xfrm>
          <a:solidFill>
            <a:srgbClr val="F7F7F7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64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021064" y="2119518"/>
            <a:ext cx="1790587" cy="3183848"/>
          </a:xfrm>
          <a:solidFill>
            <a:srgbClr val="F7F7F7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364974" y="2557345"/>
            <a:ext cx="1790587" cy="3183848"/>
          </a:xfrm>
          <a:solidFill>
            <a:srgbClr val="F7F7F7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57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754444" y="2821012"/>
            <a:ext cx="4333840" cy="2532383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75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8254341" y="2356730"/>
            <a:ext cx="4333840" cy="2532383"/>
          </a:xfrm>
          <a:solidFill>
            <a:schemeClr val="bg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8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023133" y="2204419"/>
            <a:ext cx="2634467" cy="3730868"/>
          </a:xfrm>
          <a:prstGeom prst="rect">
            <a:avLst/>
          </a:prstGeom>
          <a:solidFill>
            <a:srgbClr val="F6F6F6"/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193192" y="3352930"/>
            <a:ext cx="1495186" cy="2657172"/>
          </a:xfrm>
          <a:solidFill>
            <a:srgbClr val="F7F7F7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87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66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76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83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22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52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10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80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CEE88-6D9E-462C-8529-697CD165A3F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67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8" r:id="rId15"/>
    <p:sldLayoutId id="2147483669" r:id="rId16"/>
    <p:sldLayoutId id="2147483670" r:id="rId17"/>
    <p:sldLayoutId id="2147483671" r:id="rId18"/>
    <p:sldLayoutId id="2147483672" r:id="rId19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6666E8B6-7151-4DD7-8928-7934A827319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52" b="29952"/>
          <a:stretch>
            <a:fillRect/>
          </a:stretch>
        </p:blipFill>
        <p:spPr>
          <a:xfrm>
            <a:off x="0" y="1892300"/>
            <a:ext cx="12192000" cy="3262313"/>
          </a:xfrm>
        </p:spPr>
      </p:pic>
      <p:sp>
        <p:nvSpPr>
          <p:cNvPr id="3" name="Rectangle 2"/>
          <p:cNvSpPr/>
          <p:nvPr/>
        </p:nvSpPr>
        <p:spPr>
          <a:xfrm>
            <a:off x="0" y="707502"/>
            <a:ext cx="75501" cy="861240"/>
          </a:xfrm>
          <a:prstGeom prst="rect">
            <a:avLst/>
          </a:prstGeom>
          <a:solidFill>
            <a:srgbClr val="F57E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A4C74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401991" y="2183849"/>
            <a:ext cx="3652887" cy="48013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chemeClr val="bg1"/>
                </a:solidFill>
                <a:latin typeface="Source Sans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Mission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401991" y="2683587"/>
            <a:ext cx="4464679" cy="3139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we exist and try harder!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0" y="3118862"/>
            <a:ext cx="6096000" cy="1491049"/>
          </a:xfrm>
          <a:prstGeom prst="rect">
            <a:avLst/>
          </a:prstGeom>
          <a:solidFill>
            <a:schemeClr val="dk1">
              <a:alpha val="4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3"/>
          <p:cNvSpPr txBox="1">
            <a:spLocks/>
          </p:cNvSpPr>
          <p:nvPr/>
        </p:nvSpPr>
        <p:spPr>
          <a:xfrm>
            <a:off x="7158937" y="3349521"/>
            <a:ext cx="4436582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dirty="0">
                <a:solidFill>
                  <a:schemeClr val="bg1"/>
                </a:solidFill>
                <a:latin typeface="Source Sans Pro" panose="020B0503030403020204" pitchFamily="34" charset="0"/>
              </a:rPr>
              <a:t>We want to </a:t>
            </a:r>
            <a:r>
              <a:rPr lang="en-US" sz="24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help companies grow</a:t>
            </a:r>
            <a:r>
              <a:rPr lang="en-US" sz="2400" dirty="0">
                <a:solidFill>
                  <a:schemeClr val="bg1"/>
                </a:solidFill>
                <a:latin typeface="Source Sans Pro" panose="020B0503030403020204" pitchFamily="34" charset="0"/>
              </a:rPr>
              <a:t> by providing the absolute best IT professionals out there.</a:t>
            </a:r>
          </a:p>
        </p:txBody>
      </p:sp>
      <p:sp>
        <p:nvSpPr>
          <p:cNvPr id="8" name="Rectangle 7"/>
          <p:cNvSpPr/>
          <p:nvPr/>
        </p:nvSpPr>
        <p:spPr>
          <a:xfrm>
            <a:off x="12075282" y="3120853"/>
            <a:ext cx="116718" cy="1489055"/>
          </a:xfrm>
          <a:prstGeom prst="rect">
            <a:avLst/>
          </a:prstGeom>
          <a:solidFill>
            <a:srgbClr val="0EC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0141"/>
              </a:solidFill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6754B20C-84BB-4A89-AA94-D06869CD972F}"/>
              </a:ext>
            </a:extLst>
          </p:cNvPr>
          <p:cNvSpPr txBox="1"/>
          <p:nvPr/>
        </p:nvSpPr>
        <p:spPr>
          <a:xfrm>
            <a:off x="634143" y="560095"/>
            <a:ext cx="30032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Otivr</a:t>
            </a:r>
            <a:endParaRPr lang="en-US" sz="4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2B08F2EF-6731-443B-AAC7-7A1B5F79C90B}"/>
              </a:ext>
            </a:extLst>
          </p:cNvPr>
          <p:cNvSpPr txBox="1"/>
          <p:nvPr/>
        </p:nvSpPr>
        <p:spPr>
          <a:xfrm>
            <a:off x="634143" y="1267981"/>
            <a:ext cx="4271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long-term IT competence partner</a:t>
            </a:r>
          </a:p>
        </p:txBody>
      </p:sp>
      <p:pic>
        <p:nvPicPr>
          <p:cNvPr id="11" name="Bildobjekt 47" descr="C:\Users\micke\AppData\Local\Microsoft\Windows\INetCache\Content.Word\logo.png">
            <a:extLst>
              <a:ext uri="{FF2B5EF4-FFF2-40B4-BE49-F238E27FC236}">
                <a16:creationId xmlns:a16="http://schemas.microsoft.com/office/drawing/2014/main" id="{1A4F1BC5-FAD1-4967-8BC8-3ECAD2F3D21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710" y="183627"/>
            <a:ext cx="1160780" cy="523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532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7" grpId="0"/>
      <p:bldP spid="8" grpId="0" animBg="1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9">
            <a:extLst>
              <a:ext uri="{FF2B5EF4-FFF2-40B4-BE49-F238E27FC236}">
                <a16:creationId xmlns:a16="http://schemas.microsoft.com/office/drawing/2014/main" id="{0609A6A3-91F0-42B2-8D8D-8C8BF2E4D7F5}"/>
              </a:ext>
            </a:extLst>
          </p:cNvPr>
          <p:cNvSpPr/>
          <p:nvPr/>
        </p:nvSpPr>
        <p:spPr>
          <a:xfrm>
            <a:off x="0" y="707502"/>
            <a:ext cx="75501" cy="861240"/>
          </a:xfrm>
          <a:prstGeom prst="rect">
            <a:avLst/>
          </a:prstGeom>
          <a:solidFill>
            <a:srgbClr val="F57E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57E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Bildobjekt 47" descr="C:\Users\micke\AppData\Local\Microsoft\Windows\INetCache\Content.Word\logo.png">
            <a:extLst>
              <a:ext uri="{FF2B5EF4-FFF2-40B4-BE49-F238E27FC236}">
                <a16:creationId xmlns:a16="http://schemas.microsoft.com/office/drawing/2014/main" id="{E46AC083-E9DC-49C9-B7C8-681323C307E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710" y="183627"/>
            <a:ext cx="1160780" cy="5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Platshållare för bildnummer 3">
            <a:extLst>
              <a:ext uri="{FF2B5EF4-FFF2-40B4-BE49-F238E27FC236}">
                <a16:creationId xmlns:a16="http://schemas.microsoft.com/office/drawing/2014/main" id="{661E1085-AA82-4080-83D0-E899AA1A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EECEE88-6D9E-462C-8529-697CD165A3F5}" type="slidenum">
              <a:rPr lang="en-US" smtClean="0"/>
              <a:t>2</a:t>
            </a:fld>
            <a:endParaRPr lang="en-US" dirty="0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7BBFA867-9F6D-4275-8F65-EA6E5C8A9234}"/>
              </a:ext>
            </a:extLst>
          </p:cNvPr>
          <p:cNvSpPr txBox="1">
            <a:spLocks/>
          </p:cNvSpPr>
          <p:nvPr/>
        </p:nvSpPr>
        <p:spPr>
          <a:xfrm>
            <a:off x="560327" y="707502"/>
            <a:ext cx="6432390" cy="48013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Varför</a:t>
            </a:r>
            <a:r>
              <a:rPr lang="en-US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Otivr? </a:t>
            </a:r>
            <a:r>
              <a:rPr lang="en-US" sz="28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en-US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rekryteringspartner</a:t>
            </a:r>
            <a:endParaRPr lang="en-US" sz="2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Group 18">
            <a:extLst>
              <a:ext uri="{FF2B5EF4-FFF2-40B4-BE49-F238E27FC236}">
                <a16:creationId xmlns:a16="http://schemas.microsoft.com/office/drawing/2014/main" id="{69061BC4-FBD4-487E-BC91-E3B7A5D3B28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57444" y="1783688"/>
            <a:ext cx="3057046" cy="3572513"/>
            <a:chOff x="2814" y="962"/>
            <a:chExt cx="2052" cy="2398"/>
          </a:xfrm>
        </p:grpSpPr>
        <p:sp>
          <p:nvSpPr>
            <p:cNvPr id="47" name="Freeform 19">
              <a:extLst>
                <a:ext uri="{FF2B5EF4-FFF2-40B4-BE49-F238E27FC236}">
                  <a16:creationId xmlns:a16="http://schemas.microsoft.com/office/drawing/2014/main" id="{A27C50AC-5558-44DE-B926-B88EB55A8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5" y="1626"/>
              <a:ext cx="128" cy="168"/>
            </a:xfrm>
            <a:custGeom>
              <a:avLst/>
              <a:gdLst>
                <a:gd name="T0" fmla="*/ 5 w 54"/>
                <a:gd name="T1" fmla="*/ 33 h 71"/>
                <a:gd name="T2" fmla="*/ 14 w 54"/>
                <a:gd name="T3" fmla="*/ 71 h 71"/>
                <a:gd name="T4" fmla="*/ 48 w 54"/>
                <a:gd name="T5" fmla="*/ 48 h 71"/>
                <a:gd name="T6" fmla="*/ 43 w 54"/>
                <a:gd name="T7" fmla="*/ 0 h 71"/>
                <a:gd name="T8" fmla="*/ 5 w 54"/>
                <a:gd name="T9" fmla="*/ 3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1">
                  <a:moveTo>
                    <a:pt x="5" y="33"/>
                  </a:moveTo>
                  <a:cubicBezTo>
                    <a:pt x="0" y="46"/>
                    <a:pt x="4" y="60"/>
                    <a:pt x="14" y="71"/>
                  </a:cubicBezTo>
                  <a:cubicBezTo>
                    <a:pt x="29" y="69"/>
                    <a:pt x="43" y="61"/>
                    <a:pt x="48" y="48"/>
                  </a:cubicBezTo>
                  <a:cubicBezTo>
                    <a:pt x="54" y="35"/>
                    <a:pt x="53" y="10"/>
                    <a:pt x="43" y="0"/>
                  </a:cubicBezTo>
                  <a:cubicBezTo>
                    <a:pt x="27" y="1"/>
                    <a:pt x="10" y="19"/>
                    <a:pt x="5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20">
              <a:extLst>
                <a:ext uri="{FF2B5EF4-FFF2-40B4-BE49-F238E27FC236}">
                  <a16:creationId xmlns:a16="http://schemas.microsoft.com/office/drawing/2014/main" id="{C784E2E4-2DB7-4D07-B295-909DED56C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1" y="1218"/>
              <a:ext cx="130" cy="166"/>
            </a:xfrm>
            <a:custGeom>
              <a:avLst/>
              <a:gdLst>
                <a:gd name="T0" fmla="*/ 6 w 55"/>
                <a:gd name="T1" fmla="*/ 48 h 70"/>
                <a:gd name="T2" fmla="*/ 41 w 55"/>
                <a:gd name="T3" fmla="*/ 70 h 70"/>
                <a:gd name="T4" fmla="*/ 49 w 55"/>
                <a:gd name="T5" fmla="*/ 32 h 70"/>
                <a:gd name="T6" fmla="*/ 10 w 55"/>
                <a:gd name="T7" fmla="*/ 0 h 70"/>
                <a:gd name="T8" fmla="*/ 6 w 55"/>
                <a:gd name="T9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0">
                  <a:moveTo>
                    <a:pt x="6" y="48"/>
                  </a:moveTo>
                  <a:cubicBezTo>
                    <a:pt x="12" y="61"/>
                    <a:pt x="25" y="69"/>
                    <a:pt x="41" y="70"/>
                  </a:cubicBezTo>
                  <a:cubicBezTo>
                    <a:pt x="51" y="60"/>
                    <a:pt x="55" y="45"/>
                    <a:pt x="49" y="32"/>
                  </a:cubicBezTo>
                  <a:cubicBezTo>
                    <a:pt x="43" y="19"/>
                    <a:pt x="25" y="1"/>
                    <a:pt x="10" y="0"/>
                  </a:cubicBezTo>
                  <a:cubicBezTo>
                    <a:pt x="0" y="11"/>
                    <a:pt x="1" y="35"/>
                    <a:pt x="6" y="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id="{75843B9F-AA14-4E85-80C5-D45A35464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2" y="1220"/>
              <a:ext cx="121" cy="178"/>
            </a:xfrm>
            <a:custGeom>
              <a:avLst/>
              <a:gdLst>
                <a:gd name="T0" fmla="*/ 3 w 51"/>
                <a:gd name="T1" fmla="*/ 39 h 75"/>
                <a:gd name="T2" fmla="*/ 19 w 51"/>
                <a:gd name="T3" fmla="*/ 75 h 75"/>
                <a:gd name="T4" fmla="*/ 48 w 51"/>
                <a:gd name="T5" fmla="*/ 47 h 75"/>
                <a:gd name="T6" fmla="*/ 34 w 51"/>
                <a:gd name="T7" fmla="*/ 0 h 75"/>
                <a:gd name="T8" fmla="*/ 3 w 51"/>
                <a:gd name="T9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75">
                  <a:moveTo>
                    <a:pt x="3" y="39"/>
                  </a:moveTo>
                  <a:cubicBezTo>
                    <a:pt x="0" y="53"/>
                    <a:pt x="7" y="66"/>
                    <a:pt x="19" y="75"/>
                  </a:cubicBezTo>
                  <a:cubicBezTo>
                    <a:pt x="34" y="71"/>
                    <a:pt x="45" y="61"/>
                    <a:pt x="48" y="47"/>
                  </a:cubicBezTo>
                  <a:cubicBezTo>
                    <a:pt x="51" y="33"/>
                    <a:pt x="46" y="9"/>
                    <a:pt x="34" y="0"/>
                  </a:cubicBezTo>
                  <a:cubicBezTo>
                    <a:pt x="19" y="4"/>
                    <a:pt x="6" y="25"/>
                    <a:pt x="3" y="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id="{61863555-1758-431E-837A-FBE30A93E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2" y="1465"/>
              <a:ext cx="187" cy="113"/>
            </a:xfrm>
            <a:custGeom>
              <a:avLst/>
              <a:gdLst>
                <a:gd name="T0" fmla="*/ 50 w 79"/>
                <a:gd name="T1" fmla="*/ 45 h 48"/>
                <a:gd name="T2" fmla="*/ 79 w 79"/>
                <a:gd name="T3" fmla="*/ 17 h 48"/>
                <a:gd name="T4" fmla="*/ 39 w 79"/>
                <a:gd name="T5" fmla="*/ 3 h 48"/>
                <a:gd name="T6" fmla="*/ 0 w 79"/>
                <a:gd name="T7" fmla="*/ 34 h 48"/>
                <a:gd name="T8" fmla="*/ 50 w 79"/>
                <a:gd name="T9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50" y="45"/>
                  </a:moveTo>
                  <a:cubicBezTo>
                    <a:pt x="65" y="42"/>
                    <a:pt x="75" y="31"/>
                    <a:pt x="79" y="17"/>
                  </a:cubicBezTo>
                  <a:cubicBezTo>
                    <a:pt x="69" y="6"/>
                    <a:pt x="54" y="0"/>
                    <a:pt x="39" y="3"/>
                  </a:cubicBezTo>
                  <a:cubicBezTo>
                    <a:pt x="25" y="6"/>
                    <a:pt x="3" y="20"/>
                    <a:pt x="0" y="34"/>
                  </a:cubicBezTo>
                  <a:cubicBezTo>
                    <a:pt x="10" y="45"/>
                    <a:pt x="35" y="48"/>
                    <a:pt x="50" y="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id="{80638498-333F-474F-B56B-CDECC7496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9" y="1071"/>
              <a:ext cx="173" cy="123"/>
            </a:xfrm>
            <a:custGeom>
              <a:avLst/>
              <a:gdLst>
                <a:gd name="T0" fmla="*/ 31 w 73"/>
                <a:gd name="T1" fmla="*/ 46 h 52"/>
                <a:gd name="T2" fmla="*/ 73 w 73"/>
                <a:gd name="T3" fmla="*/ 41 h 52"/>
                <a:gd name="T4" fmla="*/ 51 w 73"/>
                <a:gd name="T5" fmla="*/ 8 h 52"/>
                <a:gd name="T6" fmla="*/ 0 w 73"/>
                <a:gd name="T7" fmla="*/ 8 h 52"/>
                <a:gd name="T8" fmla="*/ 31 w 73"/>
                <a:gd name="T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2">
                  <a:moveTo>
                    <a:pt x="31" y="46"/>
                  </a:moveTo>
                  <a:cubicBezTo>
                    <a:pt x="45" y="52"/>
                    <a:pt x="61" y="50"/>
                    <a:pt x="73" y="41"/>
                  </a:cubicBezTo>
                  <a:cubicBezTo>
                    <a:pt x="73" y="27"/>
                    <a:pt x="65" y="14"/>
                    <a:pt x="51" y="8"/>
                  </a:cubicBezTo>
                  <a:cubicBezTo>
                    <a:pt x="38" y="2"/>
                    <a:pt x="12" y="0"/>
                    <a:pt x="0" y="8"/>
                  </a:cubicBezTo>
                  <a:cubicBezTo>
                    <a:pt x="0" y="23"/>
                    <a:pt x="18" y="40"/>
                    <a:pt x="31" y="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id="{42510EA6-0149-40B3-AE37-B059A37771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" y="1626"/>
              <a:ext cx="130" cy="168"/>
            </a:xfrm>
            <a:custGeom>
              <a:avLst/>
              <a:gdLst>
                <a:gd name="T0" fmla="*/ 7 w 55"/>
                <a:gd name="T1" fmla="*/ 48 h 71"/>
                <a:gd name="T2" fmla="*/ 41 w 55"/>
                <a:gd name="T3" fmla="*/ 71 h 71"/>
                <a:gd name="T4" fmla="*/ 50 w 55"/>
                <a:gd name="T5" fmla="*/ 32 h 71"/>
                <a:gd name="T6" fmla="*/ 11 w 55"/>
                <a:gd name="T7" fmla="*/ 0 h 71"/>
                <a:gd name="T8" fmla="*/ 7 w 55"/>
                <a:gd name="T9" fmla="*/ 4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71">
                  <a:moveTo>
                    <a:pt x="7" y="48"/>
                  </a:moveTo>
                  <a:cubicBezTo>
                    <a:pt x="12" y="61"/>
                    <a:pt x="26" y="69"/>
                    <a:pt x="41" y="71"/>
                  </a:cubicBezTo>
                  <a:cubicBezTo>
                    <a:pt x="51" y="60"/>
                    <a:pt x="55" y="45"/>
                    <a:pt x="50" y="32"/>
                  </a:cubicBezTo>
                  <a:cubicBezTo>
                    <a:pt x="44" y="19"/>
                    <a:pt x="26" y="1"/>
                    <a:pt x="11" y="0"/>
                  </a:cubicBezTo>
                  <a:cubicBezTo>
                    <a:pt x="0" y="11"/>
                    <a:pt x="1" y="35"/>
                    <a:pt x="7" y="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reeform 25">
              <a:extLst>
                <a:ext uri="{FF2B5EF4-FFF2-40B4-BE49-F238E27FC236}">
                  <a16:creationId xmlns:a16="http://schemas.microsoft.com/office/drawing/2014/main" id="{04966B62-4C06-44C1-A0F1-DD58163CB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" y="1908"/>
              <a:ext cx="154" cy="151"/>
            </a:xfrm>
            <a:custGeom>
              <a:avLst/>
              <a:gdLst>
                <a:gd name="T0" fmla="*/ 53 w 65"/>
                <a:gd name="T1" fmla="*/ 43 h 64"/>
                <a:gd name="T2" fmla="*/ 59 w 65"/>
                <a:gd name="T3" fmla="*/ 4 h 64"/>
                <a:gd name="T4" fmla="*/ 18 w 65"/>
                <a:gd name="T5" fmla="*/ 14 h 64"/>
                <a:gd name="T6" fmla="*/ 5 w 65"/>
                <a:gd name="T7" fmla="*/ 61 h 64"/>
                <a:gd name="T8" fmla="*/ 53 w 65"/>
                <a:gd name="T9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53" y="43"/>
                  </a:moveTo>
                  <a:cubicBezTo>
                    <a:pt x="63" y="32"/>
                    <a:pt x="65" y="17"/>
                    <a:pt x="59" y="4"/>
                  </a:cubicBezTo>
                  <a:cubicBezTo>
                    <a:pt x="44" y="0"/>
                    <a:pt x="28" y="4"/>
                    <a:pt x="18" y="14"/>
                  </a:cubicBezTo>
                  <a:cubicBezTo>
                    <a:pt x="8" y="24"/>
                    <a:pt x="0" y="47"/>
                    <a:pt x="5" y="61"/>
                  </a:cubicBezTo>
                  <a:cubicBezTo>
                    <a:pt x="20" y="64"/>
                    <a:pt x="43" y="53"/>
                    <a:pt x="53" y="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Freeform 26">
              <a:extLst>
                <a:ext uri="{FF2B5EF4-FFF2-40B4-BE49-F238E27FC236}">
                  <a16:creationId xmlns:a16="http://schemas.microsoft.com/office/drawing/2014/main" id="{4E846462-E3D7-446A-B511-D7B786DE0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" y="2505"/>
              <a:ext cx="1837" cy="855"/>
            </a:xfrm>
            <a:custGeom>
              <a:avLst/>
              <a:gdLst>
                <a:gd name="T0" fmla="*/ 388 w 775"/>
                <a:gd name="T1" fmla="*/ 361 h 361"/>
                <a:gd name="T2" fmla="*/ 775 w 775"/>
                <a:gd name="T3" fmla="*/ 0 h 361"/>
                <a:gd name="T4" fmla="*/ 0 w 775"/>
                <a:gd name="T5" fmla="*/ 0 h 361"/>
                <a:gd name="T6" fmla="*/ 388 w 775"/>
                <a:gd name="T7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5" h="361">
                  <a:moveTo>
                    <a:pt x="388" y="361"/>
                  </a:moveTo>
                  <a:cubicBezTo>
                    <a:pt x="602" y="361"/>
                    <a:pt x="775" y="199"/>
                    <a:pt x="7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174" y="361"/>
                    <a:pt x="388" y="3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Freeform 27">
              <a:extLst>
                <a:ext uri="{FF2B5EF4-FFF2-40B4-BE49-F238E27FC236}">
                  <a16:creationId xmlns:a16="http://schemas.microsoft.com/office/drawing/2014/main" id="{0BB1B210-74B5-42C0-9774-A81AC9095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2" y="2505"/>
              <a:ext cx="1447" cy="675"/>
            </a:xfrm>
            <a:custGeom>
              <a:avLst/>
              <a:gdLst>
                <a:gd name="T0" fmla="*/ 305 w 610"/>
                <a:gd name="T1" fmla="*/ 285 h 285"/>
                <a:gd name="T2" fmla="*/ 610 w 610"/>
                <a:gd name="T3" fmla="*/ 0 h 285"/>
                <a:gd name="T4" fmla="*/ 0 w 610"/>
                <a:gd name="T5" fmla="*/ 0 h 285"/>
                <a:gd name="T6" fmla="*/ 305 w 610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0" h="285">
                  <a:moveTo>
                    <a:pt x="305" y="285"/>
                  </a:moveTo>
                  <a:cubicBezTo>
                    <a:pt x="474" y="285"/>
                    <a:pt x="610" y="157"/>
                    <a:pt x="6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7"/>
                    <a:pt x="136" y="285"/>
                    <a:pt x="305" y="285"/>
                  </a:cubicBezTo>
                  <a:close/>
                </a:path>
              </a:pathLst>
            </a:custGeom>
            <a:solidFill>
              <a:srgbClr val="D8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Freeform 28">
              <a:extLst>
                <a:ext uri="{FF2B5EF4-FFF2-40B4-BE49-F238E27FC236}">
                  <a16:creationId xmlns:a16="http://schemas.microsoft.com/office/drawing/2014/main" id="{6366F8A6-D2E9-4E93-B2B5-4F41928B5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" y="2505"/>
              <a:ext cx="1077" cy="502"/>
            </a:xfrm>
            <a:custGeom>
              <a:avLst/>
              <a:gdLst>
                <a:gd name="T0" fmla="*/ 227 w 454"/>
                <a:gd name="T1" fmla="*/ 212 h 212"/>
                <a:gd name="T2" fmla="*/ 454 w 454"/>
                <a:gd name="T3" fmla="*/ 0 h 212"/>
                <a:gd name="T4" fmla="*/ 0 w 454"/>
                <a:gd name="T5" fmla="*/ 0 h 212"/>
                <a:gd name="T6" fmla="*/ 227 w 454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4" h="212">
                  <a:moveTo>
                    <a:pt x="227" y="212"/>
                  </a:moveTo>
                  <a:cubicBezTo>
                    <a:pt x="352" y="212"/>
                    <a:pt x="454" y="117"/>
                    <a:pt x="4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7"/>
                    <a:pt x="102" y="212"/>
                    <a:pt x="227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reeform 29">
              <a:extLst>
                <a:ext uri="{FF2B5EF4-FFF2-40B4-BE49-F238E27FC236}">
                  <a16:creationId xmlns:a16="http://schemas.microsoft.com/office/drawing/2014/main" id="{E23612F9-5860-40E3-8A04-A95A63502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" y="962"/>
              <a:ext cx="2052" cy="1860"/>
            </a:xfrm>
            <a:custGeom>
              <a:avLst/>
              <a:gdLst>
                <a:gd name="T0" fmla="*/ 861 w 865"/>
                <a:gd name="T1" fmla="*/ 315 h 785"/>
                <a:gd name="T2" fmla="*/ 861 w 865"/>
                <a:gd name="T3" fmla="*/ 317 h 785"/>
                <a:gd name="T4" fmla="*/ 835 w 865"/>
                <a:gd name="T5" fmla="*/ 369 h 785"/>
                <a:gd name="T6" fmla="*/ 708 w 865"/>
                <a:gd name="T7" fmla="*/ 403 h 785"/>
                <a:gd name="T8" fmla="*/ 686 w 865"/>
                <a:gd name="T9" fmla="*/ 380 h 785"/>
                <a:gd name="T10" fmla="*/ 759 w 865"/>
                <a:gd name="T11" fmla="*/ 337 h 785"/>
                <a:gd name="T12" fmla="*/ 731 w 865"/>
                <a:gd name="T13" fmla="*/ 347 h 785"/>
                <a:gd name="T14" fmla="*/ 631 w 865"/>
                <a:gd name="T15" fmla="*/ 386 h 785"/>
                <a:gd name="T16" fmla="*/ 605 w 865"/>
                <a:gd name="T17" fmla="*/ 359 h 785"/>
                <a:gd name="T18" fmla="*/ 670 w 865"/>
                <a:gd name="T19" fmla="*/ 275 h 785"/>
                <a:gd name="T20" fmla="*/ 666 w 865"/>
                <a:gd name="T21" fmla="*/ 267 h 785"/>
                <a:gd name="T22" fmla="*/ 613 w 865"/>
                <a:gd name="T23" fmla="*/ 331 h 785"/>
                <a:gd name="T24" fmla="*/ 565 w 865"/>
                <a:gd name="T25" fmla="*/ 420 h 785"/>
                <a:gd name="T26" fmla="*/ 443 w 865"/>
                <a:gd name="T27" fmla="*/ 453 h 785"/>
                <a:gd name="T28" fmla="*/ 455 w 865"/>
                <a:gd name="T29" fmla="*/ 399 h 785"/>
                <a:gd name="T30" fmla="*/ 583 w 865"/>
                <a:gd name="T31" fmla="*/ 253 h 785"/>
                <a:gd name="T32" fmla="*/ 636 w 865"/>
                <a:gd name="T33" fmla="*/ 230 h 785"/>
                <a:gd name="T34" fmla="*/ 651 w 865"/>
                <a:gd name="T35" fmla="*/ 206 h 785"/>
                <a:gd name="T36" fmla="*/ 580 w 865"/>
                <a:gd name="T37" fmla="*/ 242 h 785"/>
                <a:gd name="T38" fmla="*/ 539 w 865"/>
                <a:gd name="T39" fmla="*/ 238 h 785"/>
                <a:gd name="T40" fmla="*/ 607 w 865"/>
                <a:gd name="T41" fmla="*/ 104 h 785"/>
                <a:gd name="T42" fmla="*/ 592 w 865"/>
                <a:gd name="T43" fmla="*/ 0 h 785"/>
                <a:gd name="T44" fmla="*/ 605 w 865"/>
                <a:gd name="T45" fmla="*/ 90 h 785"/>
                <a:gd name="T46" fmla="*/ 517 w 865"/>
                <a:gd name="T47" fmla="*/ 159 h 785"/>
                <a:gd name="T48" fmla="*/ 453 w 865"/>
                <a:gd name="T49" fmla="*/ 99 h 785"/>
                <a:gd name="T50" fmla="*/ 520 w 865"/>
                <a:gd name="T51" fmla="*/ 204 h 785"/>
                <a:gd name="T52" fmla="*/ 413 w 865"/>
                <a:gd name="T53" fmla="*/ 388 h 785"/>
                <a:gd name="T54" fmla="*/ 387 w 865"/>
                <a:gd name="T55" fmla="*/ 276 h 785"/>
                <a:gd name="T56" fmla="*/ 381 w 865"/>
                <a:gd name="T57" fmla="*/ 193 h 785"/>
                <a:gd name="T58" fmla="*/ 385 w 865"/>
                <a:gd name="T59" fmla="*/ 253 h 785"/>
                <a:gd name="T60" fmla="*/ 344 w 865"/>
                <a:gd name="T61" fmla="*/ 237 h 785"/>
                <a:gd name="T62" fmla="*/ 247 w 865"/>
                <a:gd name="T63" fmla="*/ 153 h 785"/>
                <a:gd name="T64" fmla="*/ 285 w 865"/>
                <a:gd name="T65" fmla="*/ 212 h 785"/>
                <a:gd name="T66" fmla="*/ 354 w 865"/>
                <a:gd name="T67" fmla="*/ 302 h 785"/>
                <a:gd name="T68" fmla="*/ 359 w 865"/>
                <a:gd name="T69" fmla="*/ 371 h 785"/>
                <a:gd name="T70" fmla="*/ 206 w 865"/>
                <a:gd name="T71" fmla="*/ 247 h 785"/>
                <a:gd name="T72" fmla="*/ 176 w 865"/>
                <a:gd name="T73" fmla="*/ 190 h 785"/>
                <a:gd name="T74" fmla="*/ 166 w 865"/>
                <a:gd name="T75" fmla="*/ 244 h 785"/>
                <a:gd name="T76" fmla="*/ 151 w 865"/>
                <a:gd name="T77" fmla="*/ 242 h 785"/>
                <a:gd name="T78" fmla="*/ 229 w 865"/>
                <a:gd name="T79" fmla="*/ 290 h 785"/>
                <a:gd name="T80" fmla="*/ 353 w 865"/>
                <a:gd name="T81" fmla="*/ 416 h 785"/>
                <a:gd name="T82" fmla="*/ 214 w 865"/>
                <a:gd name="T83" fmla="*/ 354 h 785"/>
                <a:gd name="T84" fmla="*/ 119 w 865"/>
                <a:gd name="T85" fmla="*/ 301 h 785"/>
                <a:gd name="T86" fmla="*/ 21 w 865"/>
                <a:gd name="T87" fmla="*/ 239 h 785"/>
                <a:gd name="T88" fmla="*/ 37 w 865"/>
                <a:gd name="T89" fmla="*/ 271 h 785"/>
                <a:gd name="T90" fmla="*/ 166 w 865"/>
                <a:gd name="T91" fmla="*/ 328 h 785"/>
                <a:gd name="T92" fmla="*/ 89 w 865"/>
                <a:gd name="T93" fmla="*/ 341 h 785"/>
                <a:gd name="T94" fmla="*/ 184 w 865"/>
                <a:gd name="T95" fmla="*/ 355 h 785"/>
                <a:gd name="T96" fmla="*/ 102 w 865"/>
                <a:gd name="T97" fmla="*/ 391 h 785"/>
                <a:gd name="T98" fmla="*/ 0 w 865"/>
                <a:gd name="T99" fmla="*/ 396 h 785"/>
                <a:gd name="T100" fmla="*/ 199 w 865"/>
                <a:gd name="T101" fmla="*/ 390 h 785"/>
                <a:gd name="T102" fmla="*/ 376 w 865"/>
                <a:gd name="T103" fmla="*/ 487 h 785"/>
                <a:gd name="T104" fmla="*/ 378 w 865"/>
                <a:gd name="T105" fmla="*/ 603 h 785"/>
                <a:gd name="T106" fmla="*/ 275 w 865"/>
                <a:gd name="T107" fmla="*/ 651 h 785"/>
                <a:gd name="T108" fmla="*/ 501 w 865"/>
                <a:gd name="T109" fmla="*/ 651 h 785"/>
                <a:gd name="T110" fmla="*/ 453 w 865"/>
                <a:gd name="T111" fmla="*/ 561 h 785"/>
                <a:gd name="T112" fmla="*/ 456 w 865"/>
                <a:gd name="T113" fmla="*/ 493 h 785"/>
                <a:gd name="T114" fmla="*/ 588 w 865"/>
                <a:gd name="T115" fmla="*/ 435 h 785"/>
                <a:gd name="T116" fmla="*/ 684 w 865"/>
                <a:gd name="T117" fmla="*/ 415 h 785"/>
                <a:gd name="T118" fmla="*/ 841 w 865"/>
                <a:gd name="T119" fmla="*/ 37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65" h="785">
                  <a:moveTo>
                    <a:pt x="861" y="315"/>
                  </a:moveTo>
                  <a:cubicBezTo>
                    <a:pt x="862" y="314"/>
                    <a:pt x="862" y="314"/>
                    <a:pt x="861" y="315"/>
                  </a:cubicBezTo>
                  <a:cubicBezTo>
                    <a:pt x="861" y="315"/>
                    <a:pt x="861" y="315"/>
                    <a:pt x="861" y="315"/>
                  </a:cubicBezTo>
                  <a:cubicBezTo>
                    <a:pt x="861" y="315"/>
                    <a:pt x="861" y="316"/>
                    <a:pt x="861" y="316"/>
                  </a:cubicBezTo>
                  <a:cubicBezTo>
                    <a:pt x="861" y="317"/>
                    <a:pt x="861" y="318"/>
                    <a:pt x="861" y="318"/>
                  </a:cubicBezTo>
                  <a:cubicBezTo>
                    <a:pt x="861" y="318"/>
                    <a:pt x="861" y="318"/>
                    <a:pt x="861" y="317"/>
                  </a:cubicBezTo>
                  <a:cubicBezTo>
                    <a:pt x="858" y="326"/>
                    <a:pt x="855" y="335"/>
                    <a:pt x="852" y="344"/>
                  </a:cubicBezTo>
                  <a:cubicBezTo>
                    <a:pt x="849" y="352"/>
                    <a:pt x="846" y="358"/>
                    <a:pt x="840" y="364"/>
                  </a:cubicBezTo>
                  <a:cubicBezTo>
                    <a:pt x="839" y="366"/>
                    <a:pt x="836" y="368"/>
                    <a:pt x="835" y="369"/>
                  </a:cubicBezTo>
                  <a:cubicBezTo>
                    <a:pt x="824" y="379"/>
                    <a:pt x="811" y="388"/>
                    <a:pt x="799" y="395"/>
                  </a:cubicBezTo>
                  <a:cubicBezTo>
                    <a:pt x="788" y="401"/>
                    <a:pt x="776" y="404"/>
                    <a:pt x="764" y="404"/>
                  </a:cubicBezTo>
                  <a:cubicBezTo>
                    <a:pt x="746" y="405"/>
                    <a:pt x="727" y="403"/>
                    <a:pt x="708" y="403"/>
                  </a:cubicBezTo>
                  <a:cubicBezTo>
                    <a:pt x="684" y="402"/>
                    <a:pt x="659" y="402"/>
                    <a:pt x="635" y="401"/>
                  </a:cubicBezTo>
                  <a:cubicBezTo>
                    <a:pt x="641" y="396"/>
                    <a:pt x="651" y="394"/>
                    <a:pt x="658" y="392"/>
                  </a:cubicBezTo>
                  <a:cubicBezTo>
                    <a:pt x="668" y="388"/>
                    <a:pt x="678" y="385"/>
                    <a:pt x="686" y="380"/>
                  </a:cubicBezTo>
                  <a:cubicBezTo>
                    <a:pt x="700" y="373"/>
                    <a:pt x="713" y="365"/>
                    <a:pt x="726" y="357"/>
                  </a:cubicBezTo>
                  <a:cubicBezTo>
                    <a:pt x="732" y="354"/>
                    <a:pt x="738" y="350"/>
                    <a:pt x="744" y="347"/>
                  </a:cubicBezTo>
                  <a:cubicBezTo>
                    <a:pt x="749" y="344"/>
                    <a:pt x="755" y="341"/>
                    <a:pt x="759" y="337"/>
                  </a:cubicBezTo>
                  <a:cubicBezTo>
                    <a:pt x="771" y="326"/>
                    <a:pt x="777" y="312"/>
                    <a:pt x="783" y="297"/>
                  </a:cubicBezTo>
                  <a:cubicBezTo>
                    <a:pt x="775" y="310"/>
                    <a:pt x="769" y="324"/>
                    <a:pt x="756" y="334"/>
                  </a:cubicBezTo>
                  <a:cubicBezTo>
                    <a:pt x="750" y="340"/>
                    <a:pt x="738" y="343"/>
                    <a:pt x="731" y="347"/>
                  </a:cubicBezTo>
                  <a:cubicBezTo>
                    <a:pt x="724" y="351"/>
                    <a:pt x="717" y="354"/>
                    <a:pt x="709" y="357"/>
                  </a:cubicBezTo>
                  <a:cubicBezTo>
                    <a:pt x="696" y="362"/>
                    <a:pt x="685" y="369"/>
                    <a:pt x="672" y="373"/>
                  </a:cubicBezTo>
                  <a:cubicBezTo>
                    <a:pt x="659" y="378"/>
                    <a:pt x="644" y="381"/>
                    <a:pt x="631" y="386"/>
                  </a:cubicBezTo>
                  <a:cubicBezTo>
                    <a:pt x="616" y="392"/>
                    <a:pt x="604" y="401"/>
                    <a:pt x="591" y="409"/>
                  </a:cubicBezTo>
                  <a:cubicBezTo>
                    <a:pt x="593" y="400"/>
                    <a:pt x="595" y="385"/>
                    <a:pt x="597" y="378"/>
                  </a:cubicBezTo>
                  <a:cubicBezTo>
                    <a:pt x="599" y="371"/>
                    <a:pt x="602" y="365"/>
                    <a:pt x="605" y="359"/>
                  </a:cubicBezTo>
                  <a:cubicBezTo>
                    <a:pt x="614" y="348"/>
                    <a:pt x="625" y="336"/>
                    <a:pt x="637" y="328"/>
                  </a:cubicBezTo>
                  <a:cubicBezTo>
                    <a:pt x="650" y="320"/>
                    <a:pt x="659" y="311"/>
                    <a:pt x="666" y="299"/>
                  </a:cubicBezTo>
                  <a:cubicBezTo>
                    <a:pt x="668" y="291"/>
                    <a:pt x="670" y="283"/>
                    <a:pt x="670" y="275"/>
                  </a:cubicBezTo>
                  <a:cubicBezTo>
                    <a:pt x="670" y="272"/>
                    <a:pt x="670" y="269"/>
                    <a:pt x="670" y="266"/>
                  </a:cubicBezTo>
                  <a:cubicBezTo>
                    <a:pt x="668" y="255"/>
                    <a:pt x="665" y="243"/>
                    <a:pt x="663" y="231"/>
                  </a:cubicBezTo>
                  <a:cubicBezTo>
                    <a:pt x="664" y="243"/>
                    <a:pt x="665" y="255"/>
                    <a:pt x="666" y="267"/>
                  </a:cubicBezTo>
                  <a:cubicBezTo>
                    <a:pt x="666" y="269"/>
                    <a:pt x="666" y="272"/>
                    <a:pt x="666" y="275"/>
                  </a:cubicBezTo>
                  <a:cubicBezTo>
                    <a:pt x="665" y="289"/>
                    <a:pt x="657" y="301"/>
                    <a:pt x="645" y="311"/>
                  </a:cubicBezTo>
                  <a:cubicBezTo>
                    <a:pt x="635" y="318"/>
                    <a:pt x="624" y="324"/>
                    <a:pt x="613" y="331"/>
                  </a:cubicBezTo>
                  <a:cubicBezTo>
                    <a:pt x="600" y="341"/>
                    <a:pt x="589" y="354"/>
                    <a:pt x="582" y="368"/>
                  </a:cubicBezTo>
                  <a:cubicBezTo>
                    <a:pt x="578" y="376"/>
                    <a:pt x="576" y="384"/>
                    <a:pt x="574" y="392"/>
                  </a:cubicBezTo>
                  <a:cubicBezTo>
                    <a:pt x="572" y="401"/>
                    <a:pt x="568" y="411"/>
                    <a:pt x="565" y="420"/>
                  </a:cubicBezTo>
                  <a:cubicBezTo>
                    <a:pt x="536" y="429"/>
                    <a:pt x="506" y="439"/>
                    <a:pt x="477" y="448"/>
                  </a:cubicBezTo>
                  <a:cubicBezTo>
                    <a:pt x="471" y="450"/>
                    <a:pt x="465" y="452"/>
                    <a:pt x="458" y="454"/>
                  </a:cubicBezTo>
                  <a:cubicBezTo>
                    <a:pt x="453" y="456"/>
                    <a:pt x="447" y="458"/>
                    <a:pt x="443" y="453"/>
                  </a:cubicBezTo>
                  <a:cubicBezTo>
                    <a:pt x="440" y="448"/>
                    <a:pt x="438" y="442"/>
                    <a:pt x="436" y="436"/>
                  </a:cubicBezTo>
                  <a:cubicBezTo>
                    <a:pt x="433" y="429"/>
                    <a:pt x="431" y="423"/>
                    <a:pt x="438" y="416"/>
                  </a:cubicBezTo>
                  <a:cubicBezTo>
                    <a:pt x="443" y="410"/>
                    <a:pt x="449" y="405"/>
                    <a:pt x="455" y="399"/>
                  </a:cubicBezTo>
                  <a:cubicBezTo>
                    <a:pt x="473" y="380"/>
                    <a:pt x="495" y="362"/>
                    <a:pt x="511" y="341"/>
                  </a:cubicBezTo>
                  <a:cubicBezTo>
                    <a:pt x="519" y="330"/>
                    <a:pt x="523" y="318"/>
                    <a:pt x="526" y="305"/>
                  </a:cubicBezTo>
                  <a:cubicBezTo>
                    <a:pt x="545" y="288"/>
                    <a:pt x="564" y="271"/>
                    <a:pt x="583" y="253"/>
                  </a:cubicBezTo>
                  <a:cubicBezTo>
                    <a:pt x="587" y="250"/>
                    <a:pt x="591" y="246"/>
                    <a:pt x="596" y="244"/>
                  </a:cubicBezTo>
                  <a:cubicBezTo>
                    <a:pt x="602" y="241"/>
                    <a:pt x="609" y="240"/>
                    <a:pt x="615" y="239"/>
                  </a:cubicBezTo>
                  <a:cubicBezTo>
                    <a:pt x="622" y="237"/>
                    <a:pt x="629" y="234"/>
                    <a:pt x="636" y="230"/>
                  </a:cubicBezTo>
                  <a:cubicBezTo>
                    <a:pt x="649" y="221"/>
                    <a:pt x="656" y="209"/>
                    <a:pt x="664" y="195"/>
                  </a:cubicBezTo>
                  <a:cubicBezTo>
                    <a:pt x="674" y="176"/>
                    <a:pt x="685" y="157"/>
                    <a:pt x="696" y="138"/>
                  </a:cubicBezTo>
                  <a:cubicBezTo>
                    <a:pt x="681" y="161"/>
                    <a:pt x="667" y="184"/>
                    <a:pt x="651" y="206"/>
                  </a:cubicBezTo>
                  <a:cubicBezTo>
                    <a:pt x="641" y="221"/>
                    <a:pt x="625" y="228"/>
                    <a:pt x="607" y="231"/>
                  </a:cubicBezTo>
                  <a:cubicBezTo>
                    <a:pt x="598" y="233"/>
                    <a:pt x="587" y="236"/>
                    <a:pt x="580" y="241"/>
                  </a:cubicBezTo>
                  <a:cubicBezTo>
                    <a:pt x="580" y="241"/>
                    <a:pt x="580" y="241"/>
                    <a:pt x="580" y="242"/>
                  </a:cubicBezTo>
                  <a:cubicBezTo>
                    <a:pt x="577" y="243"/>
                    <a:pt x="573" y="246"/>
                    <a:pt x="571" y="248"/>
                  </a:cubicBezTo>
                  <a:cubicBezTo>
                    <a:pt x="559" y="257"/>
                    <a:pt x="544" y="275"/>
                    <a:pt x="531" y="278"/>
                  </a:cubicBezTo>
                  <a:cubicBezTo>
                    <a:pt x="533" y="265"/>
                    <a:pt x="539" y="252"/>
                    <a:pt x="539" y="238"/>
                  </a:cubicBezTo>
                  <a:cubicBezTo>
                    <a:pt x="540" y="221"/>
                    <a:pt x="538" y="205"/>
                    <a:pt x="531" y="190"/>
                  </a:cubicBezTo>
                  <a:cubicBezTo>
                    <a:pt x="546" y="174"/>
                    <a:pt x="560" y="159"/>
                    <a:pt x="574" y="144"/>
                  </a:cubicBezTo>
                  <a:cubicBezTo>
                    <a:pt x="586" y="132"/>
                    <a:pt x="599" y="119"/>
                    <a:pt x="607" y="104"/>
                  </a:cubicBezTo>
                  <a:cubicBezTo>
                    <a:pt x="611" y="97"/>
                    <a:pt x="613" y="90"/>
                    <a:pt x="614" y="83"/>
                  </a:cubicBezTo>
                  <a:cubicBezTo>
                    <a:pt x="615" y="70"/>
                    <a:pt x="611" y="60"/>
                    <a:pt x="607" y="48"/>
                  </a:cubicBezTo>
                  <a:cubicBezTo>
                    <a:pt x="602" y="32"/>
                    <a:pt x="597" y="16"/>
                    <a:pt x="592" y="0"/>
                  </a:cubicBezTo>
                  <a:cubicBezTo>
                    <a:pt x="594" y="11"/>
                    <a:pt x="597" y="22"/>
                    <a:pt x="599" y="33"/>
                  </a:cubicBezTo>
                  <a:cubicBezTo>
                    <a:pt x="604" y="52"/>
                    <a:pt x="611" y="70"/>
                    <a:pt x="605" y="89"/>
                  </a:cubicBezTo>
                  <a:cubicBezTo>
                    <a:pt x="605" y="89"/>
                    <a:pt x="605" y="90"/>
                    <a:pt x="605" y="90"/>
                  </a:cubicBezTo>
                  <a:cubicBezTo>
                    <a:pt x="599" y="103"/>
                    <a:pt x="590" y="113"/>
                    <a:pt x="580" y="122"/>
                  </a:cubicBezTo>
                  <a:cubicBezTo>
                    <a:pt x="561" y="139"/>
                    <a:pt x="542" y="156"/>
                    <a:pt x="524" y="173"/>
                  </a:cubicBezTo>
                  <a:cubicBezTo>
                    <a:pt x="522" y="169"/>
                    <a:pt x="519" y="164"/>
                    <a:pt x="517" y="159"/>
                  </a:cubicBezTo>
                  <a:cubicBezTo>
                    <a:pt x="502" y="132"/>
                    <a:pt x="468" y="118"/>
                    <a:pt x="455" y="89"/>
                  </a:cubicBezTo>
                  <a:cubicBezTo>
                    <a:pt x="444" y="66"/>
                    <a:pt x="433" y="43"/>
                    <a:pt x="422" y="19"/>
                  </a:cubicBezTo>
                  <a:cubicBezTo>
                    <a:pt x="432" y="46"/>
                    <a:pt x="441" y="73"/>
                    <a:pt x="453" y="99"/>
                  </a:cubicBezTo>
                  <a:cubicBezTo>
                    <a:pt x="453" y="100"/>
                    <a:pt x="454" y="101"/>
                    <a:pt x="454" y="102"/>
                  </a:cubicBezTo>
                  <a:cubicBezTo>
                    <a:pt x="468" y="125"/>
                    <a:pt x="494" y="140"/>
                    <a:pt x="505" y="164"/>
                  </a:cubicBezTo>
                  <a:cubicBezTo>
                    <a:pt x="510" y="178"/>
                    <a:pt x="515" y="191"/>
                    <a:pt x="520" y="204"/>
                  </a:cubicBezTo>
                  <a:cubicBezTo>
                    <a:pt x="528" y="239"/>
                    <a:pt x="515" y="276"/>
                    <a:pt x="498" y="307"/>
                  </a:cubicBezTo>
                  <a:cubicBezTo>
                    <a:pt x="481" y="339"/>
                    <a:pt x="453" y="363"/>
                    <a:pt x="423" y="385"/>
                  </a:cubicBezTo>
                  <a:cubicBezTo>
                    <a:pt x="420" y="387"/>
                    <a:pt x="417" y="389"/>
                    <a:pt x="413" y="388"/>
                  </a:cubicBezTo>
                  <a:cubicBezTo>
                    <a:pt x="409" y="387"/>
                    <a:pt x="406" y="384"/>
                    <a:pt x="404" y="382"/>
                  </a:cubicBezTo>
                  <a:cubicBezTo>
                    <a:pt x="384" y="360"/>
                    <a:pt x="366" y="340"/>
                    <a:pt x="373" y="311"/>
                  </a:cubicBezTo>
                  <a:cubicBezTo>
                    <a:pt x="375" y="298"/>
                    <a:pt x="381" y="287"/>
                    <a:pt x="387" y="276"/>
                  </a:cubicBezTo>
                  <a:cubicBezTo>
                    <a:pt x="393" y="266"/>
                    <a:pt x="395" y="257"/>
                    <a:pt x="395" y="245"/>
                  </a:cubicBezTo>
                  <a:cubicBezTo>
                    <a:pt x="395" y="233"/>
                    <a:pt x="390" y="220"/>
                    <a:pt x="386" y="208"/>
                  </a:cubicBezTo>
                  <a:cubicBezTo>
                    <a:pt x="384" y="203"/>
                    <a:pt x="382" y="198"/>
                    <a:pt x="381" y="193"/>
                  </a:cubicBezTo>
                  <a:cubicBezTo>
                    <a:pt x="381" y="197"/>
                    <a:pt x="382" y="202"/>
                    <a:pt x="383" y="207"/>
                  </a:cubicBezTo>
                  <a:cubicBezTo>
                    <a:pt x="385" y="219"/>
                    <a:pt x="389" y="232"/>
                    <a:pt x="387" y="245"/>
                  </a:cubicBezTo>
                  <a:cubicBezTo>
                    <a:pt x="386" y="248"/>
                    <a:pt x="385" y="250"/>
                    <a:pt x="385" y="253"/>
                  </a:cubicBezTo>
                  <a:cubicBezTo>
                    <a:pt x="382" y="263"/>
                    <a:pt x="375" y="272"/>
                    <a:pt x="369" y="281"/>
                  </a:cubicBezTo>
                  <a:cubicBezTo>
                    <a:pt x="368" y="283"/>
                    <a:pt x="356" y="262"/>
                    <a:pt x="356" y="260"/>
                  </a:cubicBezTo>
                  <a:cubicBezTo>
                    <a:pt x="352" y="253"/>
                    <a:pt x="349" y="243"/>
                    <a:pt x="344" y="237"/>
                  </a:cubicBezTo>
                  <a:cubicBezTo>
                    <a:pt x="331" y="220"/>
                    <a:pt x="309" y="214"/>
                    <a:pt x="290" y="205"/>
                  </a:cubicBezTo>
                  <a:cubicBezTo>
                    <a:pt x="281" y="200"/>
                    <a:pt x="274" y="195"/>
                    <a:pt x="268" y="187"/>
                  </a:cubicBezTo>
                  <a:cubicBezTo>
                    <a:pt x="260" y="177"/>
                    <a:pt x="254" y="164"/>
                    <a:pt x="247" y="153"/>
                  </a:cubicBezTo>
                  <a:cubicBezTo>
                    <a:pt x="237" y="137"/>
                    <a:pt x="228" y="121"/>
                    <a:pt x="218" y="106"/>
                  </a:cubicBezTo>
                  <a:cubicBezTo>
                    <a:pt x="232" y="132"/>
                    <a:pt x="246" y="159"/>
                    <a:pt x="259" y="186"/>
                  </a:cubicBezTo>
                  <a:cubicBezTo>
                    <a:pt x="266" y="197"/>
                    <a:pt x="273" y="205"/>
                    <a:pt x="285" y="212"/>
                  </a:cubicBezTo>
                  <a:cubicBezTo>
                    <a:pt x="304" y="222"/>
                    <a:pt x="327" y="230"/>
                    <a:pt x="337" y="250"/>
                  </a:cubicBezTo>
                  <a:cubicBezTo>
                    <a:pt x="342" y="258"/>
                    <a:pt x="343" y="267"/>
                    <a:pt x="346" y="276"/>
                  </a:cubicBezTo>
                  <a:cubicBezTo>
                    <a:pt x="349" y="285"/>
                    <a:pt x="355" y="293"/>
                    <a:pt x="354" y="302"/>
                  </a:cubicBezTo>
                  <a:cubicBezTo>
                    <a:pt x="354" y="309"/>
                    <a:pt x="349" y="316"/>
                    <a:pt x="348" y="323"/>
                  </a:cubicBezTo>
                  <a:cubicBezTo>
                    <a:pt x="346" y="330"/>
                    <a:pt x="346" y="338"/>
                    <a:pt x="348" y="345"/>
                  </a:cubicBezTo>
                  <a:cubicBezTo>
                    <a:pt x="350" y="354"/>
                    <a:pt x="353" y="363"/>
                    <a:pt x="359" y="371"/>
                  </a:cubicBezTo>
                  <a:cubicBezTo>
                    <a:pt x="338" y="356"/>
                    <a:pt x="318" y="342"/>
                    <a:pt x="298" y="326"/>
                  </a:cubicBezTo>
                  <a:cubicBezTo>
                    <a:pt x="282" y="312"/>
                    <a:pt x="265" y="298"/>
                    <a:pt x="249" y="285"/>
                  </a:cubicBezTo>
                  <a:cubicBezTo>
                    <a:pt x="234" y="273"/>
                    <a:pt x="215" y="262"/>
                    <a:pt x="206" y="247"/>
                  </a:cubicBezTo>
                  <a:cubicBezTo>
                    <a:pt x="197" y="234"/>
                    <a:pt x="193" y="218"/>
                    <a:pt x="187" y="205"/>
                  </a:cubicBezTo>
                  <a:cubicBezTo>
                    <a:pt x="179" y="187"/>
                    <a:pt x="172" y="169"/>
                    <a:pt x="164" y="152"/>
                  </a:cubicBezTo>
                  <a:cubicBezTo>
                    <a:pt x="168" y="165"/>
                    <a:pt x="172" y="178"/>
                    <a:pt x="176" y="190"/>
                  </a:cubicBezTo>
                  <a:cubicBezTo>
                    <a:pt x="179" y="201"/>
                    <a:pt x="183" y="213"/>
                    <a:pt x="186" y="224"/>
                  </a:cubicBezTo>
                  <a:cubicBezTo>
                    <a:pt x="190" y="236"/>
                    <a:pt x="192" y="248"/>
                    <a:pt x="199" y="258"/>
                  </a:cubicBezTo>
                  <a:cubicBezTo>
                    <a:pt x="188" y="253"/>
                    <a:pt x="177" y="248"/>
                    <a:pt x="166" y="244"/>
                  </a:cubicBezTo>
                  <a:cubicBezTo>
                    <a:pt x="165" y="243"/>
                    <a:pt x="160" y="240"/>
                    <a:pt x="157" y="239"/>
                  </a:cubicBezTo>
                  <a:cubicBezTo>
                    <a:pt x="142" y="226"/>
                    <a:pt x="129" y="212"/>
                    <a:pt x="115" y="199"/>
                  </a:cubicBezTo>
                  <a:cubicBezTo>
                    <a:pt x="126" y="213"/>
                    <a:pt x="137" y="229"/>
                    <a:pt x="151" y="242"/>
                  </a:cubicBezTo>
                  <a:cubicBezTo>
                    <a:pt x="153" y="244"/>
                    <a:pt x="155" y="245"/>
                    <a:pt x="156" y="247"/>
                  </a:cubicBezTo>
                  <a:cubicBezTo>
                    <a:pt x="167" y="254"/>
                    <a:pt x="178" y="260"/>
                    <a:pt x="189" y="267"/>
                  </a:cubicBezTo>
                  <a:cubicBezTo>
                    <a:pt x="203" y="275"/>
                    <a:pt x="216" y="282"/>
                    <a:pt x="229" y="290"/>
                  </a:cubicBezTo>
                  <a:cubicBezTo>
                    <a:pt x="261" y="323"/>
                    <a:pt x="294" y="355"/>
                    <a:pt x="328" y="386"/>
                  </a:cubicBezTo>
                  <a:cubicBezTo>
                    <a:pt x="335" y="391"/>
                    <a:pt x="344" y="398"/>
                    <a:pt x="348" y="405"/>
                  </a:cubicBezTo>
                  <a:cubicBezTo>
                    <a:pt x="350" y="408"/>
                    <a:pt x="351" y="412"/>
                    <a:pt x="353" y="416"/>
                  </a:cubicBezTo>
                  <a:cubicBezTo>
                    <a:pt x="356" y="424"/>
                    <a:pt x="359" y="433"/>
                    <a:pt x="362" y="442"/>
                  </a:cubicBezTo>
                  <a:cubicBezTo>
                    <a:pt x="316" y="418"/>
                    <a:pt x="270" y="395"/>
                    <a:pt x="227" y="369"/>
                  </a:cubicBezTo>
                  <a:cubicBezTo>
                    <a:pt x="221" y="365"/>
                    <a:pt x="217" y="359"/>
                    <a:pt x="214" y="354"/>
                  </a:cubicBezTo>
                  <a:cubicBezTo>
                    <a:pt x="209" y="347"/>
                    <a:pt x="204" y="341"/>
                    <a:pt x="199" y="336"/>
                  </a:cubicBezTo>
                  <a:cubicBezTo>
                    <a:pt x="189" y="327"/>
                    <a:pt x="177" y="319"/>
                    <a:pt x="164" y="314"/>
                  </a:cubicBezTo>
                  <a:cubicBezTo>
                    <a:pt x="150" y="309"/>
                    <a:pt x="134" y="306"/>
                    <a:pt x="119" y="301"/>
                  </a:cubicBezTo>
                  <a:cubicBezTo>
                    <a:pt x="103" y="294"/>
                    <a:pt x="86" y="289"/>
                    <a:pt x="70" y="283"/>
                  </a:cubicBezTo>
                  <a:cubicBezTo>
                    <a:pt x="59" y="280"/>
                    <a:pt x="48" y="277"/>
                    <a:pt x="41" y="269"/>
                  </a:cubicBezTo>
                  <a:cubicBezTo>
                    <a:pt x="33" y="260"/>
                    <a:pt x="27" y="249"/>
                    <a:pt x="21" y="239"/>
                  </a:cubicBezTo>
                  <a:cubicBezTo>
                    <a:pt x="14" y="228"/>
                    <a:pt x="6" y="217"/>
                    <a:pt x="0" y="205"/>
                  </a:cubicBezTo>
                  <a:cubicBezTo>
                    <a:pt x="5" y="216"/>
                    <a:pt x="11" y="226"/>
                    <a:pt x="17" y="236"/>
                  </a:cubicBezTo>
                  <a:cubicBezTo>
                    <a:pt x="23" y="247"/>
                    <a:pt x="28" y="260"/>
                    <a:pt x="37" y="271"/>
                  </a:cubicBezTo>
                  <a:cubicBezTo>
                    <a:pt x="48" y="284"/>
                    <a:pt x="64" y="288"/>
                    <a:pt x="80" y="294"/>
                  </a:cubicBezTo>
                  <a:cubicBezTo>
                    <a:pt x="95" y="300"/>
                    <a:pt x="109" y="306"/>
                    <a:pt x="124" y="312"/>
                  </a:cubicBezTo>
                  <a:cubicBezTo>
                    <a:pt x="138" y="317"/>
                    <a:pt x="152" y="323"/>
                    <a:pt x="166" y="328"/>
                  </a:cubicBezTo>
                  <a:cubicBezTo>
                    <a:pt x="175" y="332"/>
                    <a:pt x="181" y="338"/>
                    <a:pt x="187" y="345"/>
                  </a:cubicBezTo>
                  <a:cubicBezTo>
                    <a:pt x="168" y="336"/>
                    <a:pt x="149" y="338"/>
                    <a:pt x="129" y="339"/>
                  </a:cubicBezTo>
                  <a:cubicBezTo>
                    <a:pt x="116" y="339"/>
                    <a:pt x="102" y="340"/>
                    <a:pt x="89" y="341"/>
                  </a:cubicBezTo>
                  <a:cubicBezTo>
                    <a:pt x="104" y="341"/>
                    <a:pt x="119" y="342"/>
                    <a:pt x="134" y="343"/>
                  </a:cubicBezTo>
                  <a:cubicBezTo>
                    <a:pt x="146" y="343"/>
                    <a:pt x="159" y="343"/>
                    <a:pt x="171" y="348"/>
                  </a:cubicBezTo>
                  <a:cubicBezTo>
                    <a:pt x="176" y="350"/>
                    <a:pt x="180" y="352"/>
                    <a:pt x="184" y="355"/>
                  </a:cubicBezTo>
                  <a:cubicBezTo>
                    <a:pt x="192" y="360"/>
                    <a:pt x="201" y="367"/>
                    <a:pt x="209" y="373"/>
                  </a:cubicBezTo>
                  <a:cubicBezTo>
                    <a:pt x="209" y="373"/>
                    <a:pt x="209" y="373"/>
                    <a:pt x="209" y="373"/>
                  </a:cubicBezTo>
                  <a:cubicBezTo>
                    <a:pt x="173" y="379"/>
                    <a:pt x="138" y="386"/>
                    <a:pt x="102" y="391"/>
                  </a:cubicBezTo>
                  <a:cubicBezTo>
                    <a:pt x="92" y="392"/>
                    <a:pt x="82" y="394"/>
                    <a:pt x="72" y="395"/>
                  </a:cubicBezTo>
                  <a:cubicBezTo>
                    <a:pt x="62" y="397"/>
                    <a:pt x="54" y="400"/>
                    <a:pt x="44" y="402"/>
                  </a:cubicBezTo>
                  <a:cubicBezTo>
                    <a:pt x="29" y="406"/>
                    <a:pt x="14" y="403"/>
                    <a:pt x="0" y="396"/>
                  </a:cubicBezTo>
                  <a:cubicBezTo>
                    <a:pt x="16" y="406"/>
                    <a:pt x="32" y="408"/>
                    <a:pt x="50" y="405"/>
                  </a:cubicBezTo>
                  <a:cubicBezTo>
                    <a:pt x="76" y="401"/>
                    <a:pt x="101" y="398"/>
                    <a:pt x="127" y="395"/>
                  </a:cubicBezTo>
                  <a:cubicBezTo>
                    <a:pt x="151" y="394"/>
                    <a:pt x="175" y="392"/>
                    <a:pt x="199" y="390"/>
                  </a:cubicBezTo>
                  <a:cubicBezTo>
                    <a:pt x="206" y="389"/>
                    <a:pt x="213" y="389"/>
                    <a:pt x="220" y="388"/>
                  </a:cubicBezTo>
                  <a:cubicBezTo>
                    <a:pt x="222" y="388"/>
                    <a:pt x="227" y="388"/>
                    <a:pt x="227" y="387"/>
                  </a:cubicBezTo>
                  <a:cubicBezTo>
                    <a:pt x="275" y="422"/>
                    <a:pt x="326" y="454"/>
                    <a:pt x="376" y="487"/>
                  </a:cubicBezTo>
                  <a:cubicBezTo>
                    <a:pt x="387" y="494"/>
                    <a:pt x="384" y="508"/>
                    <a:pt x="383" y="519"/>
                  </a:cubicBezTo>
                  <a:cubicBezTo>
                    <a:pt x="382" y="535"/>
                    <a:pt x="381" y="551"/>
                    <a:pt x="380" y="567"/>
                  </a:cubicBezTo>
                  <a:cubicBezTo>
                    <a:pt x="379" y="579"/>
                    <a:pt x="379" y="591"/>
                    <a:pt x="378" y="603"/>
                  </a:cubicBezTo>
                  <a:cubicBezTo>
                    <a:pt x="377" y="611"/>
                    <a:pt x="375" y="618"/>
                    <a:pt x="372" y="624"/>
                  </a:cubicBezTo>
                  <a:cubicBezTo>
                    <a:pt x="364" y="641"/>
                    <a:pt x="345" y="651"/>
                    <a:pt x="326" y="651"/>
                  </a:cubicBezTo>
                  <a:cubicBezTo>
                    <a:pt x="275" y="651"/>
                    <a:pt x="275" y="651"/>
                    <a:pt x="275" y="651"/>
                  </a:cubicBezTo>
                  <a:cubicBezTo>
                    <a:pt x="275" y="725"/>
                    <a:pt x="339" y="785"/>
                    <a:pt x="418" y="785"/>
                  </a:cubicBezTo>
                  <a:cubicBezTo>
                    <a:pt x="497" y="785"/>
                    <a:pt x="561" y="725"/>
                    <a:pt x="561" y="651"/>
                  </a:cubicBezTo>
                  <a:cubicBezTo>
                    <a:pt x="501" y="651"/>
                    <a:pt x="501" y="651"/>
                    <a:pt x="501" y="651"/>
                  </a:cubicBezTo>
                  <a:cubicBezTo>
                    <a:pt x="474" y="651"/>
                    <a:pt x="451" y="631"/>
                    <a:pt x="450" y="606"/>
                  </a:cubicBezTo>
                  <a:cubicBezTo>
                    <a:pt x="450" y="604"/>
                    <a:pt x="450" y="603"/>
                    <a:pt x="450" y="601"/>
                  </a:cubicBezTo>
                  <a:cubicBezTo>
                    <a:pt x="451" y="588"/>
                    <a:pt x="452" y="574"/>
                    <a:pt x="453" y="561"/>
                  </a:cubicBezTo>
                  <a:cubicBezTo>
                    <a:pt x="454" y="546"/>
                    <a:pt x="455" y="532"/>
                    <a:pt x="456" y="518"/>
                  </a:cubicBezTo>
                  <a:cubicBezTo>
                    <a:pt x="456" y="515"/>
                    <a:pt x="456" y="512"/>
                    <a:pt x="456" y="509"/>
                  </a:cubicBezTo>
                  <a:cubicBezTo>
                    <a:pt x="457" y="504"/>
                    <a:pt x="455" y="498"/>
                    <a:pt x="456" y="493"/>
                  </a:cubicBezTo>
                  <a:cubicBezTo>
                    <a:pt x="458" y="487"/>
                    <a:pt x="466" y="485"/>
                    <a:pt x="471" y="483"/>
                  </a:cubicBezTo>
                  <a:cubicBezTo>
                    <a:pt x="503" y="470"/>
                    <a:pt x="535" y="457"/>
                    <a:pt x="567" y="444"/>
                  </a:cubicBezTo>
                  <a:cubicBezTo>
                    <a:pt x="574" y="441"/>
                    <a:pt x="581" y="438"/>
                    <a:pt x="588" y="435"/>
                  </a:cubicBezTo>
                  <a:cubicBezTo>
                    <a:pt x="595" y="431"/>
                    <a:pt x="601" y="426"/>
                    <a:pt x="607" y="422"/>
                  </a:cubicBezTo>
                  <a:cubicBezTo>
                    <a:pt x="619" y="414"/>
                    <a:pt x="632" y="417"/>
                    <a:pt x="645" y="416"/>
                  </a:cubicBezTo>
                  <a:cubicBezTo>
                    <a:pt x="658" y="416"/>
                    <a:pt x="671" y="416"/>
                    <a:pt x="684" y="415"/>
                  </a:cubicBezTo>
                  <a:cubicBezTo>
                    <a:pt x="710" y="415"/>
                    <a:pt x="735" y="414"/>
                    <a:pt x="761" y="413"/>
                  </a:cubicBezTo>
                  <a:cubicBezTo>
                    <a:pt x="774" y="413"/>
                    <a:pt x="788" y="411"/>
                    <a:pt x="799" y="403"/>
                  </a:cubicBezTo>
                  <a:cubicBezTo>
                    <a:pt x="813" y="393"/>
                    <a:pt x="828" y="382"/>
                    <a:pt x="841" y="370"/>
                  </a:cubicBezTo>
                  <a:cubicBezTo>
                    <a:pt x="856" y="352"/>
                    <a:pt x="859" y="327"/>
                    <a:pt x="865" y="305"/>
                  </a:cubicBezTo>
                  <a:cubicBezTo>
                    <a:pt x="864" y="308"/>
                    <a:pt x="863" y="312"/>
                    <a:pt x="861" y="315"/>
                  </a:cubicBezTo>
                  <a:close/>
                </a:path>
              </a:pathLst>
            </a:custGeom>
            <a:solidFill>
              <a:srgbClr val="D8D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8" name="Group 51">
            <a:extLst>
              <a:ext uri="{FF2B5EF4-FFF2-40B4-BE49-F238E27FC236}">
                <a16:creationId xmlns:a16="http://schemas.microsoft.com/office/drawing/2014/main" id="{C706D549-0400-47A5-901B-612DA440B4FA}"/>
              </a:ext>
            </a:extLst>
          </p:cNvPr>
          <p:cNvGrpSpPr/>
          <p:nvPr/>
        </p:nvGrpSpPr>
        <p:grpSpPr>
          <a:xfrm>
            <a:off x="640853" y="4822691"/>
            <a:ext cx="7403216" cy="1458839"/>
            <a:chOff x="1237829" y="1686830"/>
            <a:chExt cx="7292656" cy="1458839"/>
          </a:xfrm>
        </p:grpSpPr>
        <p:sp>
          <p:nvSpPr>
            <p:cNvPr id="59" name="Text Placeholder 32">
              <a:extLst>
                <a:ext uri="{FF2B5EF4-FFF2-40B4-BE49-F238E27FC236}">
                  <a16:creationId xmlns:a16="http://schemas.microsoft.com/office/drawing/2014/main" id="{0B15BE6E-F41E-4E34-B2E3-A5F65DC4C12E}"/>
                </a:ext>
              </a:extLst>
            </p:cNvPr>
            <p:cNvSpPr txBox="1">
              <a:spLocks/>
            </p:cNvSpPr>
            <p:nvPr/>
          </p:nvSpPr>
          <p:spPr>
            <a:xfrm>
              <a:off x="2229146" y="2322891"/>
              <a:ext cx="5571532" cy="82277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buClr>
                  <a:schemeClr val="tx2"/>
                </a:buClr>
              </a:pPr>
              <a:r>
                <a:rPr lang="sv-SE" sz="1200" dirty="0">
                  <a:solidFill>
                    <a:srgbClr val="656D78"/>
                  </a:solidFill>
                  <a:latin typeface="Arial" panose="020B0604020202020204" pitchFamily="34" charset="0"/>
                  <a:ea typeface="Roboto Light" panose="02000000000000000000" pitchFamily="2" charset="0"/>
                  <a:cs typeface="Arial" panose="020B0604020202020204" pitchFamily="34" charset="0"/>
                </a:rPr>
                <a:t>Certifierade av Migrationsverket</a:t>
              </a:r>
            </a:p>
            <a:p>
              <a:pPr>
                <a:lnSpc>
                  <a:spcPct val="100000"/>
                </a:lnSpc>
                <a:buClr>
                  <a:schemeClr val="tx2"/>
                </a:buClr>
              </a:pPr>
              <a:r>
                <a:rPr lang="sv-SE" sz="1200" dirty="0">
                  <a:solidFill>
                    <a:srgbClr val="656D78"/>
                  </a:solidFill>
                  <a:latin typeface="Arial" panose="020B0604020202020204" pitchFamily="34" charset="0"/>
                  <a:ea typeface="Roboto Light" panose="02000000000000000000" pitchFamily="2" charset="0"/>
                  <a:cs typeface="Arial" panose="020B0604020202020204" pitchFamily="34" charset="0"/>
                </a:rPr>
                <a:t>Partnerskap med omlokaliserings företag och företagsbostäder</a:t>
              </a:r>
            </a:p>
            <a:p>
              <a:pPr>
                <a:lnSpc>
                  <a:spcPct val="100000"/>
                </a:lnSpc>
                <a:buClr>
                  <a:schemeClr val="tx2"/>
                </a:buClr>
              </a:pPr>
              <a:r>
                <a:rPr lang="sv-SE" sz="1200" dirty="0">
                  <a:solidFill>
                    <a:srgbClr val="656D78"/>
                  </a:solidFill>
                  <a:latin typeface="Arial" panose="020B0604020202020204" pitchFamily="34" charset="0"/>
                  <a:ea typeface="Roboto Light" panose="02000000000000000000" pitchFamily="2" charset="0"/>
                  <a:cs typeface="Arial" panose="020B0604020202020204" pitchFamily="34" charset="0"/>
                </a:rPr>
                <a:t>Partnerskap med hundratalet leverantörer inom IT och rekrytering i Indien</a:t>
              </a:r>
            </a:p>
            <a:p>
              <a:pPr marL="0" indent="0">
                <a:lnSpc>
                  <a:spcPct val="150000"/>
                </a:lnSpc>
                <a:buNone/>
              </a:pPr>
              <a:endParaRPr lang="en-US" sz="1000" dirty="0">
                <a:solidFill>
                  <a:srgbClr val="656D78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60" name="Text Placeholder 33">
              <a:extLst>
                <a:ext uri="{FF2B5EF4-FFF2-40B4-BE49-F238E27FC236}">
                  <a16:creationId xmlns:a16="http://schemas.microsoft.com/office/drawing/2014/main" id="{395238F9-8F52-437F-85EB-4CA60A7875FB}"/>
                </a:ext>
              </a:extLst>
            </p:cNvPr>
            <p:cNvSpPr txBox="1">
              <a:spLocks/>
            </p:cNvSpPr>
            <p:nvPr/>
          </p:nvSpPr>
          <p:spPr>
            <a:xfrm>
              <a:off x="2227371" y="2028141"/>
              <a:ext cx="5571532" cy="17342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sv-SE" sz="11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6-12 veckor från start av rekryteringsuppdrag till kandidat på plats</a:t>
              </a:r>
            </a:p>
          </p:txBody>
        </p:sp>
        <p:sp>
          <p:nvSpPr>
            <p:cNvPr id="61" name="Text Placeholder 33">
              <a:extLst>
                <a:ext uri="{FF2B5EF4-FFF2-40B4-BE49-F238E27FC236}">
                  <a16:creationId xmlns:a16="http://schemas.microsoft.com/office/drawing/2014/main" id="{38F50200-13B3-415A-AB41-B624D7F061FC}"/>
                </a:ext>
              </a:extLst>
            </p:cNvPr>
            <p:cNvSpPr txBox="1">
              <a:spLocks/>
            </p:cNvSpPr>
            <p:nvPr/>
          </p:nvSpPr>
          <p:spPr>
            <a:xfrm>
              <a:off x="2214860" y="1686830"/>
              <a:ext cx="6315625" cy="31632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spcBef>
                  <a:spcPts val="0"/>
                </a:spcBef>
                <a:buNone/>
              </a:pPr>
              <a:r>
                <a:rPr lang="sv-SE" sz="1600" b="1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Stark infrastruktur i Indien med korta ledtider</a:t>
              </a:r>
            </a:p>
          </p:txBody>
        </p:sp>
        <p:grpSp>
          <p:nvGrpSpPr>
            <p:cNvPr id="103" name="Group 55">
              <a:extLst>
                <a:ext uri="{FF2B5EF4-FFF2-40B4-BE49-F238E27FC236}">
                  <a16:creationId xmlns:a16="http://schemas.microsoft.com/office/drawing/2014/main" id="{988B5950-6A89-4E13-944B-F1426215B5BF}"/>
                </a:ext>
              </a:extLst>
            </p:cNvPr>
            <p:cNvGrpSpPr/>
            <p:nvPr/>
          </p:nvGrpSpPr>
          <p:grpSpPr>
            <a:xfrm>
              <a:off x="1237829" y="1727275"/>
              <a:ext cx="699076" cy="699074"/>
              <a:chOff x="1237829" y="1727275"/>
              <a:chExt cx="699076" cy="699074"/>
            </a:xfrm>
          </p:grpSpPr>
          <p:sp>
            <p:nvSpPr>
              <p:cNvPr id="104" name="Oval 56">
                <a:extLst>
                  <a:ext uri="{FF2B5EF4-FFF2-40B4-BE49-F238E27FC236}">
                    <a16:creationId xmlns:a16="http://schemas.microsoft.com/office/drawing/2014/main" id="{CABA2F3A-4F1E-4B55-85C5-A942D0E365ED}"/>
                  </a:ext>
                </a:extLst>
              </p:cNvPr>
              <p:cNvSpPr/>
              <p:nvPr/>
            </p:nvSpPr>
            <p:spPr>
              <a:xfrm>
                <a:off x="1237829" y="1727275"/>
                <a:ext cx="699076" cy="6990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Shape 2540">
                <a:extLst>
                  <a:ext uri="{FF2B5EF4-FFF2-40B4-BE49-F238E27FC236}">
                    <a16:creationId xmlns:a16="http://schemas.microsoft.com/office/drawing/2014/main" id="{534A5364-2AB6-4E7A-8CC9-D6DD0F9C0812}"/>
                  </a:ext>
                </a:extLst>
              </p:cNvPr>
              <p:cNvSpPr/>
              <p:nvPr/>
            </p:nvSpPr>
            <p:spPr>
              <a:xfrm>
                <a:off x="1447703" y="1937148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latin typeface="Arial" panose="020B0604020202020204" pitchFamily="34" charset="0"/>
                  <a:ea typeface="Source Sans Pro Light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6" name="Group 58">
            <a:extLst>
              <a:ext uri="{FF2B5EF4-FFF2-40B4-BE49-F238E27FC236}">
                <a16:creationId xmlns:a16="http://schemas.microsoft.com/office/drawing/2014/main" id="{C98AE21E-AC49-4C43-A5C3-9023C2962A64}"/>
              </a:ext>
            </a:extLst>
          </p:cNvPr>
          <p:cNvGrpSpPr/>
          <p:nvPr/>
        </p:nvGrpSpPr>
        <p:grpSpPr>
          <a:xfrm>
            <a:off x="640853" y="3089380"/>
            <a:ext cx="8316591" cy="1212424"/>
            <a:chOff x="1237829" y="3251632"/>
            <a:chExt cx="8316591" cy="1212424"/>
          </a:xfrm>
        </p:grpSpPr>
        <p:sp>
          <p:nvSpPr>
            <p:cNvPr id="107" name="Text Placeholder 32">
              <a:extLst>
                <a:ext uri="{FF2B5EF4-FFF2-40B4-BE49-F238E27FC236}">
                  <a16:creationId xmlns:a16="http://schemas.microsoft.com/office/drawing/2014/main" id="{56601B23-989E-43F7-9A3C-1156EF115F01}"/>
                </a:ext>
              </a:extLst>
            </p:cNvPr>
            <p:cNvSpPr txBox="1">
              <a:spLocks/>
            </p:cNvSpPr>
            <p:nvPr/>
          </p:nvSpPr>
          <p:spPr>
            <a:xfrm>
              <a:off x="2229146" y="3887693"/>
              <a:ext cx="7325274" cy="576363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buClr>
                  <a:schemeClr val="tx2"/>
                </a:buClr>
              </a:pPr>
              <a:r>
                <a:rPr lang="sv-SE" sz="1200" dirty="0">
                  <a:solidFill>
                    <a:srgbClr val="656D78"/>
                  </a:solidFill>
                  <a:latin typeface="Arial" panose="020B0604020202020204" pitchFamily="34" charset="0"/>
                  <a:ea typeface="Roboto Light" panose="02000000000000000000" pitchFamily="2" charset="0"/>
                  <a:cs typeface="Arial" panose="020B0604020202020204" pitchFamily="34" charset="0"/>
                </a:rPr>
                <a:t>Stort nätverk av inom standardkompetenser t.ex. NET/Java och nischade kompetensprofiler inom AI, Big Data etc.</a:t>
              </a:r>
            </a:p>
            <a:p>
              <a:pPr>
                <a:lnSpc>
                  <a:spcPct val="100000"/>
                </a:lnSpc>
                <a:buClr>
                  <a:schemeClr val="tx2"/>
                </a:buClr>
              </a:pPr>
              <a:r>
                <a:rPr lang="sv-SE" sz="1200" dirty="0">
                  <a:solidFill>
                    <a:srgbClr val="656D78"/>
                  </a:solidFill>
                  <a:latin typeface="Arial" panose="020B0604020202020204" pitchFamily="34" charset="0"/>
                  <a:ea typeface="Roboto Light" panose="02000000000000000000" pitchFamily="2" charset="0"/>
                  <a:cs typeface="Arial" panose="020B0604020202020204" pitchFamily="34" charset="0"/>
                </a:rPr>
                <a:t>Svenska projektledare, vilket säkerställer en tät dialog med vår kund</a:t>
              </a:r>
            </a:p>
          </p:txBody>
        </p:sp>
        <p:sp>
          <p:nvSpPr>
            <p:cNvPr id="108" name="Text Placeholder 33">
              <a:extLst>
                <a:ext uri="{FF2B5EF4-FFF2-40B4-BE49-F238E27FC236}">
                  <a16:creationId xmlns:a16="http://schemas.microsoft.com/office/drawing/2014/main" id="{945C5495-8193-4D20-838F-297AC96D1785}"/>
                </a:ext>
              </a:extLst>
            </p:cNvPr>
            <p:cNvSpPr txBox="1">
              <a:spLocks/>
            </p:cNvSpPr>
            <p:nvPr/>
          </p:nvSpPr>
          <p:spPr>
            <a:xfrm>
              <a:off x="2240261" y="3592943"/>
              <a:ext cx="7126686" cy="294750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buNone/>
              </a:pPr>
              <a:r>
                <a:rPr lang="sv-SE" sz="1100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Den goda tillgången av kandidater i Indien ger oss möjligheten att skala upp vårt uppdrag mot kunden på förfrågan</a:t>
              </a:r>
            </a:p>
          </p:txBody>
        </p:sp>
        <p:sp>
          <p:nvSpPr>
            <p:cNvPr id="109" name="Text Placeholder 33">
              <a:extLst>
                <a:ext uri="{FF2B5EF4-FFF2-40B4-BE49-F238E27FC236}">
                  <a16:creationId xmlns:a16="http://schemas.microsoft.com/office/drawing/2014/main" id="{ED0F79D1-AF68-498A-B5CA-E57AB1ED693A}"/>
                </a:ext>
              </a:extLst>
            </p:cNvPr>
            <p:cNvSpPr txBox="1">
              <a:spLocks/>
            </p:cNvSpPr>
            <p:nvPr/>
          </p:nvSpPr>
          <p:spPr>
            <a:xfrm>
              <a:off x="2214861" y="3251632"/>
              <a:ext cx="3406753" cy="4255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30000"/>
                </a:lnSpc>
                <a:spcBef>
                  <a:spcPts val="0"/>
                </a:spcBef>
                <a:buNone/>
              </a:pPr>
              <a:r>
                <a:rPr lang="sv-SE" sz="1600" b="1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Strategisk</a:t>
              </a:r>
              <a:r>
                <a:rPr lang="en-AU" sz="1600" b="1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partner</a:t>
              </a:r>
            </a:p>
          </p:txBody>
        </p:sp>
        <p:grpSp>
          <p:nvGrpSpPr>
            <p:cNvPr id="110" name="Group 62">
              <a:extLst>
                <a:ext uri="{FF2B5EF4-FFF2-40B4-BE49-F238E27FC236}">
                  <a16:creationId xmlns:a16="http://schemas.microsoft.com/office/drawing/2014/main" id="{180244D8-0437-44D3-B002-D9BB51A1A3B6}"/>
                </a:ext>
              </a:extLst>
            </p:cNvPr>
            <p:cNvGrpSpPr/>
            <p:nvPr/>
          </p:nvGrpSpPr>
          <p:grpSpPr>
            <a:xfrm>
              <a:off x="1237829" y="3292077"/>
              <a:ext cx="699076" cy="699074"/>
              <a:chOff x="1237829" y="3292077"/>
              <a:chExt cx="699076" cy="699074"/>
            </a:xfrm>
          </p:grpSpPr>
          <p:sp>
            <p:nvSpPr>
              <p:cNvPr id="111" name="Oval 63">
                <a:extLst>
                  <a:ext uri="{FF2B5EF4-FFF2-40B4-BE49-F238E27FC236}">
                    <a16:creationId xmlns:a16="http://schemas.microsoft.com/office/drawing/2014/main" id="{93225500-C2F5-45BD-BAAC-D082EF53A6E6}"/>
                  </a:ext>
                </a:extLst>
              </p:cNvPr>
              <p:cNvSpPr/>
              <p:nvPr/>
            </p:nvSpPr>
            <p:spPr>
              <a:xfrm>
                <a:off x="1237829" y="3292077"/>
                <a:ext cx="699076" cy="69907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sz="24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2" name="Shape 2540">
                <a:extLst>
                  <a:ext uri="{FF2B5EF4-FFF2-40B4-BE49-F238E27FC236}">
                    <a16:creationId xmlns:a16="http://schemas.microsoft.com/office/drawing/2014/main" id="{D23D568F-1268-480C-A47F-B9AE7169FC88}"/>
                  </a:ext>
                </a:extLst>
              </p:cNvPr>
              <p:cNvSpPr/>
              <p:nvPr/>
            </p:nvSpPr>
            <p:spPr>
              <a:xfrm>
                <a:off x="1444704" y="3501950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32" y="6661"/>
                    </a:moveTo>
                    <a:cubicBezTo>
                      <a:pt x="20540" y="6471"/>
                      <a:pt x="20228" y="6473"/>
                      <a:pt x="20038" y="6667"/>
                    </a:cubicBezTo>
                    <a:cubicBezTo>
                      <a:pt x="19903" y="6804"/>
                      <a:pt x="19870" y="7000"/>
                      <a:pt x="19929" y="7171"/>
                    </a:cubicBezTo>
                    <a:lnTo>
                      <a:pt x="19918" y="7175"/>
                    </a:lnTo>
                    <a:cubicBezTo>
                      <a:pt x="20365" y="8298"/>
                      <a:pt x="20618" y="951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cubicBezTo>
                      <a:pt x="5378" y="20618"/>
                      <a:pt x="982" y="16223"/>
                      <a:pt x="982" y="10800"/>
                    </a:cubicBezTo>
                    <a:cubicBezTo>
                      <a:pt x="982" y="5377"/>
                      <a:pt x="5378" y="982"/>
                      <a:pt x="10800" y="982"/>
                    </a:cubicBezTo>
                    <a:cubicBezTo>
                      <a:pt x="13575" y="982"/>
                      <a:pt x="16077" y="2136"/>
                      <a:pt x="17862" y="3989"/>
                    </a:cubicBezTo>
                    <a:lnTo>
                      <a:pt x="17868" y="3982"/>
                    </a:lnTo>
                    <a:cubicBezTo>
                      <a:pt x="18062" y="4157"/>
                      <a:pt x="18359" y="4153"/>
                      <a:pt x="18544" y="3965"/>
                    </a:cubicBezTo>
                    <a:cubicBezTo>
                      <a:pt x="18734" y="3771"/>
                      <a:pt x="18732" y="3461"/>
                      <a:pt x="18539" y="3270"/>
                    </a:cubicBezTo>
                    <a:cubicBezTo>
                      <a:pt x="18520" y="3252"/>
                      <a:pt x="18496" y="3244"/>
                      <a:pt x="18476" y="3230"/>
                    </a:cubicBezTo>
                    <a:cubicBezTo>
                      <a:pt x="16521" y="1241"/>
                      <a:pt x="13810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9412"/>
                      <a:pt x="21329" y="8089"/>
                      <a:pt x="20851" y="6869"/>
                    </a:cubicBezTo>
                    <a:cubicBezTo>
                      <a:pt x="20828" y="6794"/>
                      <a:pt x="20793" y="6721"/>
                      <a:pt x="20732" y="6661"/>
                    </a:cubicBezTo>
                    <a:moveTo>
                      <a:pt x="10792" y="13534"/>
                    </a:moveTo>
                    <a:lnTo>
                      <a:pt x="6238" y="8980"/>
                    </a:lnTo>
                    <a:cubicBezTo>
                      <a:pt x="6149" y="8891"/>
                      <a:pt x="6027" y="8836"/>
                      <a:pt x="5891" y="8836"/>
                    </a:cubicBezTo>
                    <a:cubicBezTo>
                      <a:pt x="5620" y="8836"/>
                      <a:pt x="5400" y="9056"/>
                      <a:pt x="5400" y="9327"/>
                    </a:cubicBezTo>
                    <a:cubicBezTo>
                      <a:pt x="5400" y="9463"/>
                      <a:pt x="5455" y="9585"/>
                      <a:pt x="5544" y="9675"/>
                    </a:cubicBezTo>
                    <a:lnTo>
                      <a:pt x="10453" y="14583"/>
                    </a:lnTo>
                    <a:cubicBezTo>
                      <a:pt x="10542" y="14672"/>
                      <a:pt x="10664" y="14727"/>
                      <a:pt x="10800" y="14727"/>
                    </a:cubicBezTo>
                    <a:cubicBezTo>
                      <a:pt x="10940" y="14727"/>
                      <a:pt x="11064" y="14668"/>
                      <a:pt x="11154" y="14574"/>
                    </a:cubicBezTo>
                    <a:lnTo>
                      <a:pt x="11155" y="14576"/>
                    </a:lnTo>
                    <a:lnTo>
                      <a:pt x="19353" y="5988"/>
                    </a:lnTo>
                    <a:cubicBezTo>
                      <a:pt x="19353" y="5989"/>
                      <a:pt x="19354" y="5990"/>
                      <a:pt x="19354" y="5991"/>
                    </a:cubicBezTo>
                    <a:lnTo>
                      <a:pt x="20055" y="5255"/>
                    </a:lnTo>
                    <a:cubicBezTo>
                      <a:pt x="20055" y="5255"/>
                      <a:pt x="20054" y="5254"/>
                      <a:pt x="20054" y="5253"/>
                    </a:cubicBezTo>
                    <a:lnTo>
                      <a:pt x="21464" y="3775"/>
                    </a:lnTo>
                    <a:lnTo>
                      <a:pt x="21463" y="3774"/>
                    </a:lnTo>
                    <a:cubicBezTo>
                      <a:pt x="21547" y="3686"/>
                      <a:pt x="21600" y="3567"/>
                      <a:pt x="21600" y="3436"/>
                    </a:cubicBezTo>
                    <a:cubicBezTo>
                      <a:pt x="21600" y="3166"/>
                      <a:pt x="21380" y="2945"/>
                      <a:pt x="21109" y="2945"/>
                    </a:cubicBezTo>
                    <a:cubicBezTo>
                      <a:pt x="20969" y="2945"/>
                      <a:pt x="20844" y="3005"/>
                      <a:pt x="20755" y="3099"/>
                    </a:cubicBezTo>
                    <a:lnTo>
                      <a:pt x="20754" y="3097"/>
                    </a:lnTo>
                    <a:lnTo>
                      <a:pt x="19493" y="4419"/>
                    </a:lnTo>
                    <a:cubicBezTo>
                      <a:pt x="19492" y="4418"/>
                      <a:pt x="19491" y="4416"/>
                      <a:pt x="19490" y="4415"/>
                    </a:cubicBezTo>
                    <a:lnTo>
                      <a:pt x="18805" y="5133"/>
                    </a:lnTo>
                    <a:cubicBezTo>
                      <a:pt x="18806" y="5134"/>
                      <a:pt x="18807" y="5136"/>
                      <a:pt x="18807" y="5137"/>
                    </a:cubicBezTo>
                    <a:cubicBezTo>
                      <a:pt x="18807" y="5137"/>
                      <a:pt x="10792" y="13534"/>
                      <a:pt x="10792" y="1353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latin typeface="Arial" panose="020B0604020202020204" pitchFamily="34" charset="0"/>
                  <a:ea typeface="Source Sans Pro Light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13" name="Text Placeholder 32">
            <a:extLst>
              <a:ext uri="{FF2B5EF4-FFF2-40B4-BE49-F238E27FC236}">
                <a16:creationId xmlns:a16="http://schemas.microsoft.com/office/drawing/2014/main" id="{689096DD-742B-4675-9C0C-EE9D6729BD17}"/>
              </a:ext>
            </a:extLst>
          </p:cNvPr>
          <p:cNvSpPr txBox="1">
            <a:spLocks/>
          </p:cNvSpPr>
          <p:nvPr/>
        </p:nvSpPr>
        <p:spPr>
          <a:xfrm>
            <a:off x="1632170" y="2129318"/>
            <a:ext cx="7274623" cy="87593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637386"/>
              </a:buClr>
            </a:pPr>
            <a:r>
              <a:rPr lang="sv-SE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Otivr har ett brett och stort nätverk av kunniga och erfarna kandidater som har ett stort intresse av att ta anställning i svenska företag i Sverige. </a:t>
            </a:r>
            <a:r>
              <a:rPr lang="sv-SE" sz="1200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Otivr´s</a:t>
            </a:r>
            <a:r>
              <a:rPr lang="sv-SE" sz="1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helhetslösning för rekrytering av Indiska kandidater ger kunden en långsiktig lösning för att tillgodose resursbehovet över tid.</a:t>
            </a:r>
            <a:endParaRPr lang="en-US" sz="12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Roboto Light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14" name="Text Placeholder 33">
            <a:extLst>
              <a:ext uri="{FF2B5EF4-FFF2-40B4-BE49-F238E27FC236}">
                <a16:creationId xmlns:a16="http://schemas.microsoft.com/office/drawing/2014/main" id="{BD6BDE1D-88FE-4A60-814D-EAD01E9E1D89}"/>
              </a:ext>
            </a:extLst>
          </p:cNvPr>
          <p:cNvSpPr txBox="1">
            <a:spLocks/>
          </p:cNvSpPr>
          <p:nvPr/>
        </p:nvSpPr>
        <p:spPr>
          <a:xfrm>
            <a:off x="1617885" y="1861884"/>
            <a:ext cx="3406753" cy="31632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sv-SE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Högkvalificerade och expert kandidater</a:t>
            </a:r>
          </a:p>
        </p:txBody>
      </p:sp>
      <p:sp>
        <p:nvSpPr>
          <p:cNvPr id="115" name="Text Placeholder 33">
            <a:extLst>
              <a:ext uri="{FF2B5EF4-FFF2-40B4-BE49-F238E27FC236}">
                <a16:creationId xmlns:a16="http://schemas.microsoft.com/office/drawing/2014/main" id="{1A9D7527-5D83-444B-9CCB-DB513EBFFD61}"/>
              </a:ext>
            </a:extLst>
          </p:cNvPr>
          <p:cNvSpPr txBox="1">
            <a:spLocks/>
          </p:cNvSpPr>
          <p:nvPr/>
        </p:nvSpPr>
        <p:spPr>
          <a:xfrm>
            <a:off x="1617885" y="1520573"/>
            <a:ext cx="4637141" cy="425502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None/>
            </a:pPr>
            <a:r>
              <a:rPr lang="sv-SE" sz="1600" b="1" dirty="0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 kompetensförsörjare av Indiska IT experter</a:t>
            </a:r>
          </a:p>
        </p:txBody>
      </p:sp>
      <p:grpSp>
        <p:nvGrpSpPr>
          <p:cNvPr id="116" name="Group 69">
            <a:extLst>
              <a:ext uri="{FF2B5EF4-FFF2-40B4-BE49-F238E27FC236}">
                <a16:creationId xmlns:a16="http://schemas.microsoft.com/office/drawing/2014/main" id="{42FC1264-D7FE-4E66-AD4F-E4FC77A5E0E0}"/>
              </a:ext>
            </a:extLst>
          </p:cNvPr>
          <p:cNvGrpSpPr/>
          <p:nvPr/>
        </p:nvGrpSpPr>
        <p:grpSpPr>
          <a:xfrm>
            <a:off x="640853" y="1561018"/>
            <a:ext cx="699076" cy="699074"/>
            <a:chOff x="1237829" y="4856879"/>
            <a:chExt cx="699076" cy="699074"/>
          </a:xfrm>
        </p:grpSpPr>
        <p:sp>
          <p:nvSpPr>
            <p:cNvPr id="117" name="Oval 70">
              <a:extLst>
                <a:ext uri="{FF2B5EF4-FFF2-40B4-BE49-F238E27FC236}">
                  <a16:creationId xmlns:a16="http://schemas.microsoft.com/office/drawing/2014/main" id="{55CB5F3B-08B0-4C82-9F14-6FEE206C9224}"/>
                </a:ext>
              </a:extLst>
            </p:cNvPr>
            <p:cNvSpPr/>
            <p:nvPr/>
          </p:nvSpPr>
          <p:spPr>
            <a:xfrm>
              <a:off x="1237829" y="4856879"/>
              <a:ext cx="699076" cy="6990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Shape 2540">
              <a:extLst>
                <a:ext uri="{FF2B5EF4-FFF2-40B4-BE49-F238E27FC236}">
                  <a16:creationId xmlns:a16="http://schemas.microsoft.com/office/drawing/2014/main" id="{1A4358FA-D1A4-417E-917B-668AA4F37FED}"/>
                </a:ext>
              </a:extLst>
            </p:cNvPr>
            <p:cNvSpPr/>
            <p:nvPr/>
          </p:nvSpPr>
          <p:spPr>
            <a:xfrm>
              <a:off x="1442604" y="506675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Arial" panose="020B0604020202020204" pitchFamily="34" charset="0"/>
                <a:ea typeface="Source Sans Pro Light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19" name="Straight Connector 21">
            <a:extLst>
              <a:ext uri="{FF2B5EF4-FFF2-40B4-BE49-F238E27FC236}">
                <a16:creationId xmlns:a16="http://schemas.microsoft.com/office/drawing/2014/main" id="{34984BB0-2613-43FC-9CC2-E241A03A89FA}"/>
              </a:ext>
            </a:extLst>
          </p:cNvPr>
          <p:cNvCxnSpPr>
            <a:cxnSpLocks/>
          </p:cNvCxnSpPr>
          <p:nvPr/>
        </p:nvCxnSpPr>
        <p:spPr>
          <a:xfrm flipH="1">
            <a:off x="622008" y="1185500"/>
            <a:ext cx="829386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14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9">
            <a:extLst>
              <a:ext uri="{FF2B5EF4-FFF2-40B4-BE49-F238E27FC236}">
                <a16:creationId xmlns:a16="http://schemas.microsoft.com/office/drawing/2014/main" id="{0609A6A3-91F0-42B2-8D8D-8C8BF2E4D7F5}"/>
              </a:ext>
            </a:extLst>
          </p:cNvPr>
          <p:cNvSpPr/>
          <p:nvPr/>
        </p:nvSpPr>
        <p:spPr>
          <a:xfrm>
            <a:off x="0" y="707502"/>
            <a:ext cx="75501" cy="861240"/>
          </a:xfrm>
          <a:prstGeom prst="rect">
            <a:avLst/>
          </a:prstGeom>
          <a:solidFill>
            <a:srgbClr val="F57E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57E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Bildobjekt 47" descr="C:\Users\micke\AppData\Local\Microsoft\Windows\INetCache\Content.Word\logo.png">
            <a:extLst>
              <a:ext uri="{FF2B5EF4-FFF2-40B4-BE49-F238E27FC236}">
                <a16:creationId xmlns:a16="http://schemas.microsoft.com/office/drawing/2014/main" id="{E46AC083-E9DC-49C9-B7C8-681323C307E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710" y="183627"/>
            <a:ext cx="1160780" cy="5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8C5DCB95-B09A-4E1B-BFB6-78FCF81043AE}"/>
              </a:ext>
            </a:extLst>
          </p:cNvPr>
          <p:cNvSpPr/>
          <p:nvPr/>
        </p:nvSpPr>
        <p:spPr>
          <a:xfrm>
            <a:off x="1230923" y="4198847"/>
            <a:ext cx="9753747" cy="633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Freeform 38">
            <a:extLst>
              <a:ext uri="{FF2B5EF4-FFF2-40B4-BE49-F238E27FC236}">
                <a16:creationId xmlns:a16="http://schemas.microsoft.com/office/drawing/2014/main" id="{564BAE25-86B9-431B-B522-1A17282F5FC6}"/>
              </a:ext>
            </a:extLst>
          </p:cNvPr>
          <p:cNvSpPr>
            <a:spLocks/>
          </p:cNvSpPr>
          <p:nvPr/>
        </p:nvSpPr>
        <p:spPr bwMode="auto">
          <a:xfrm>
            <a:off x="1509462" y="3641102"/>
            <a:ext cx="1976888" cy="55774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Freeform 6">
            <a:extLst>
              <a:ext uri="{FF2B5EF4-FFF2-40B4-BE49-F238E27FC236}">
                <a16:creationId xmlns:a16="http://schemas.microsoft.com/office/drawing/2014/main" id="{2E5D8765-C150-49A7-BE0F-0863902B72CD}"/>
              </a:ext>
            </a:extLst>
          </p:cNvPr>
          <p:cNvSpPr>
            <a:spLocks/>
          </p:cNvSpPr>
          <p:nvPr/>
        </p:nvSpPr>
        <p:spPr bwMode="auto">
          <a:xfrm>
            <a:off x="3247293" y="3429000"/>
            <a:ext cx="2479490" cy="76688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Freeform 6">
            <a:extLst>
              <a:ext uri="{FF2B5EF4-FFF2-40B4-BE49-F238E27FC236}">
                <a16:creationId xmlns:a16="http://schemas.microsoft.com/office/drawing/2014/main" id="{DB1C5EBF-BC81-4462-8880-5ADCACEE5FFA}"/>
              </a:ext>
            </a:extLst>
          </p:cNvPr>
          <p:cNvSpPr>
            <a:spLocks/>
          </p:cNvSpPr>
          <p:nvPr/>
        </p:nvSpPr>
        <p:spPr bwMode="auto">
          <a:xfrm>
            <a:off x="8503065" y="3002095"/>
            <a:ext cx="2350645" cy="118674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CBD583E3-D562-4B32-B2D0-4A7D63AD7CA9}"/>
              </a:ext>
            </a:extLst>
          </p:cNvPr>
          <p:cNvGrpSpPr/>
          <p:nvPr/>
        </p:nvGrpSpPr>
        <p:grpSpPr>
          <a:xfrm>
            <a:off x="1837928" y="3034154"/>
            <a:ext cx="458437" cy="458438"/>
            <a:chOff x="1513298" y="2362416"/>
            <a:chExt cx="648000" cy="648000"/>
          </a:xfrm>
          <a:solidFill>
            <a:schemeClr val="accent1"/>
          </a:solidFill>
          <a:effectLst/>
        </p:grpSpPr>
        <p:sp>
          <p:nvSpPr>
            <p:cNvPr id="67" name="Teardrop 66">
              <a:extLst>
                <a:ext uri="{FF2B5EF4-FFF2-40B4-BE49-F238E27FC236}">
                  <a16:creationId xmlns:a16="http://schemas.microsoft.com/office/drawing/2014/main" id="{0A6E1E97-7D33-4732-8104-DE5FE498BA7C}"/>
                </a:ext>
              </a:extLst>
            </p:cNvPr>
            <p:cNvSpPr/>
            <p:nvPr/>
          </p:nvSpPr>
          <p:spPr>
            <a:xfrm rot="8100000">
              <a:off x="1513298" y="2362416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3F11C4B-2756-4EA3-B2E2-761B71535A27}"/>
                </a:ext>
              </a:extLst>
            </p:cNvPr>
            <p:cNvSpPr txBox="1"/>
            <p:nvPr/>
          </p:nvSpPr>
          <p:spPr>
            <a:xfrm>
              <a:off x="1537979" y="2460333"/>
              <a:ext cx="598636" cy="435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1400" b="1" dirty="0">
                  <a:solidFill>
                    <a:schemeClr val="bg1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4w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9" name="Oval 71">
            <a:extLst>
              <a:ext uri="{FF2B5EF4-FFF2-40B4-BE49-F238E27FC236}">
                <a16:creationId xmlns:a16="http://schemas.microsoft.com/office/drawing/2014/main" id="{397F31F1-4497-4543-83FD-CF8E30153A9F}"/>
              </a:ext>
            </a:extLst>
          </p:cNvPr>
          <p:cNvSpPr>
            <a:spLocks noChangeAspect="1"/>
          </p:cNvSpPr>
          <p:nvPr/>
        </p:nvSpPr>
        <p:spPr>
          <a:xfrm>
            <a:off x="913344" y="1793470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Rectangle 72">
            <a:extLst>
              <a:ext uri="{FF2B5EF4-FFF2-40B4-BE49-F238E27FC236}">
                <a16:creationId xmlns:a16="http://schemas.microsoft.com/office/drawing/2014/main" id="{0597A65D-02F7-4DCC-9877-CFC9D6CC3A0F}"/>
              </a:ext>
            </a:extLst>
          </p:cNvPr>
          <p:cNvSpPr/>
          <p:nvPr/>
        </p:nvSpPr>
        <p:spPr>
          <a:xfrm>
            <a:off x="1139132" y="1673291"/>
            <a:ext cx="5996774" cy="568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a rigorous vetting process for each candidate we present and assume all administrative responsibility regarding visas, accommodation, transport and bank onboarding.</a:t>
            </a:r>
          </a:p>
        </p:txBody>
      </p:sp>
      <p:grpSp>
        <p:nvGrpSpPr>
          <p:cNvPr id="71" name="Group 73">
            <a:extLst>
              <a:ext uri="{FF2B5EF4-FFF2-40B4-BE49-F238E27FC236}">
                <a16:creationId xmlns:a16="http://schemas.microsoft.com/office/drawing/2014/main" id="{8A29777C-19A9-4748-AB2F-AD5381B4F012}"/>
              </a:ext>
            </a:extLst>
          </p:cNvPr>
          <p:cNvGrpSpPr/>
          <p:nvPr/>
        </p:nvGrpSpPr>
        <p:grpSpPr>
          <a:xfrm>
            <a:off x="1267170" y="4714042"/>
            <a:ext cx="1963732" cy="849623"/>
            <a:chOff x="662132" y="4745693"/>
            <a:chExt cx="2146471" cy="928685"/>
          </a:xfrm>
        </p:grpSpPr>
        <p:sp>
          <p:nvSpPr>
            <p:cNvPr id="72" name="Oval 74">
              <a:extLst>
                <a:ext uri="{FF2B5EF4-FFF2-40B4-BE49-F238E27FC236}">
                  <a16:creationId xmlns:a16="http://schemas.microsoft.com/office/drawing/2014/main" id="{07EB27AB-F0C4-404F-90D3-FCE26C3B86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2132" y="4762328"/>
              <a:ext cx="180000" cy="18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Text Placeholder 32">
              <a:extLst>
                <a:ext uri="{FF2B5EF4-FFF2-40B4-BE49-F238E27FC236}">
                  <a16:creationId xmlns:a16="http://schemas.microsoft.com/office/drawing/2014/main" id="{4DFBD256-064A-45B9-9171-05F82B10731A}"/>
                </a:ext>
              </a:extLst>
            </p:cNvPr>
            <p:cNvSpPr txBox="1">
              <a:spLocks/>
            </p:cNvSpPr>
            <p:nvPr/>
          </p:nvSpPr>
          <p:spPr>
            <a:xfrm>
              <a:off x="980969" y="4992183"/>
              <a:ext cx="1827634" cy="682195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buClr>
                  <a:schemeClr val="accent2">
                    <a:lumMod val="75000"/>
                  </a:schemeClr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Match customer needs</a:t>
              </a:r>
            </a:p>
            <a:p>
              <a:pPr>
                <a:lnSpc>
                  <a:spcPct val="130000"/>
                </a:lnSpc>
                <a:buClr>
                  <a:schemeClr val="accent2">
                    <a:lumMod val="75000"/>
                  </a:schemeClr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Conduct testing</a:t>
              </a:r>
            </a:p>
            <a:p>
              <a:pPr lvl="1">
                <a:lnSpc>
                  <a:spcPct val="130000"/>
                </a:lnSpc>
                <a:buClr>
                  <a:schemeClr val="accent2">
                    <a:lumMod val="75000"/>
                  </a:schemeClr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CV screening</a:t>
              </a:r>
            </a:p>
            <a:p>
              <a:pPr lvl="1">
                <a:lnSpc>
                  <a:spcPct val="130000"/>
                </a:lnSpc>
                <a:buClr>
                  <a:schemeClr val="accent2">
                    <a:lumMod val="75000"/>
                  </a:schemeClr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Technical tests</a:t>
              </a:r>
            </a:p>
            <a:p>
              <a:pPr lvl="1">
                <a:lnSpc>
                  <a:spcPct val="130000"/>
                </a:lnSpc>
                <a:buClr>
                  <a:schemeClr val="accent2">
                    <a:lumMod val="75000"/>
                  </a:schemeClr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Technical deep interview</a:t>
              </a:r>
            </a:p>
            <a:p>
              <a:pPr lvl="1">
                <a:lnSpc>
                  <a:spcPct val="130000"/>
                </a:lnSpc>
                <a:buClr>
                  <a:schemeClr val="accent2">
                    <a:lumMod val="75000"/>
                  </a:schemeClr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Soft skills interview</a:t>
              </a:r>
            </a:p>
            <a:p>
              <a:pPr>
                <a:lnSpc>
                  <a:spcPct val="130000"/>
                </a:lnSpc>
              </a:pPr>
              <a:endParaRPr lang="en-US" sz="1100" dirty="0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Text Placeholder 33">
              <a:extLst>
                <a:ext uri="{FF2B5EF4-FFF2-40B4-BE49-F238E27FC236}">
                  <a16:creationId xmlns:a16="http://schemas.microsoft.com/office/drawing/2014/main" id="{378FFEDE-E497-4A22-87E3-1E83E6DF4AA0}"/>
                </a:ext>
              </a:extLst>
            </p:cNvPr>
            <p:cNvSpPr txBox="1">
              <a:spLocks/>
            </p:cNvSpPr>
            <p:nvPr/>
          </p:nvSpPr>
          <p:spPr>
            <a:xfrm>
              <a:off x="980972" y="4745693"/>
              <a:ext cx="1827631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200" b="1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Recruitment</a:t>
              </a:r>
              <a:endParaRPr lang="en-AU" sz="1200" dirty="0">
                <a:solidFill>
                  <a:srgbClr val="656D7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5" name="Group 77">
            <a:extLst>
              <a:ext uri="{FF2B5EF4-FFF2-40B4-BE49-F238E27FC236}">
                <a16:creationId xmlns:a16="http://schemas.microsoft.com/office/drawing/2014/main" id="{5BC6D6B2-C647-4910-9654-87EF7512B90A}"/>
              </a:ext>
            </a:extLst>
          </p:cNvPr>
          <p:cNvGrpSpPr/>
          <p:nvPr/>
        </p:nvGrpSpPr>
        <p:grpSpPr>
          <a:xfrm>
            <a:off x="3587510" y="4700177"/>
            <a:ext cx="1799056" cy="870626"/>
            <a:chOff x="2947442" y="4739499"/>
            <a:chExt cx="1966471" cy="951642"/>
          </a:xfrm>
        </p:grpSpPr>
        <p:sp>
          <p:nvSpPr>
            <p:cNvPr id="76" name="Oval 78">
              <a:extLst>
                <a:ext uri="{FF2B5EF4-FFF2-40B4-BE49-F238E27FC236}">
                  <a16:creationId xmlns:a16="http://schemas.microsoft.com/office/drawing/2014/main" id="{CE37A844-11F6-4C25-A298-D9FDBA7E12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47442" y="4756136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Text Placeholder 32">
              <a:extLst>
                <a:ext uri="{FF2B5EF4-FFF2-40B4-BE49-F238E27FC236}">
                  <a16:creationId xmlns:a16="http://schemas.microsoft.com/office/drawing/2014/main" id="{2F4F66AD-35C2-4C82-85F9-7D81B986D5D4}"/>
                </a:ext>
              </a:extLst>
            </p:cNvPr>
            <p:cNvSpPr txBox="1">
              <a:spLocks/>
            </p:cNvSpPr>
            <p:nvPr/>
          </p:nvSpPr>
          <p:spPr>
            <a:xfrm>
              <a:off x="3256823" y="5002884"/>
              <a:ext cx="1647634" cy="68825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buClr>
                  <a:srgbClr val="1CC083"/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Business visa application, bank intro, work permit</a:t>
              </a:r>
            </a:p>
            <a:p>
              <a:pPr>
                <a:lnSpc>
                  <a:spcPct val="130000"/>
                </a:lnSpc>
                <a:buClr>
                  <a:srgbClr val="1CC083"/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Notice period from earlier employer (usually 1-2 months)</a:t>
              </a:r>
            </a:p>
            <a:p>
              <a:pPr marL="0" indent="0">
                <a:lnSpc>
                  <a:spcPct val="130000"/>
                </a:lnSpc>
                <a:buClr>
                  <a:srgbClr val="1CC083"/>
                </a:buClr>
                <a:buNone/>
              </a:pPr>
              <a:endParaRPr lang="en-US" sz="1100" dirty="0">
                <a:solidFill>
                  <a:srgbClr val="656D7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Text Placeholder 33">
              <a:extLst>
                <a:ext uri="{FF2B5EF4-FFF2-40B4-BE49-F238E27FC236}">
                  <a16:creationId xmlns:a16="http://schemas.microsoft.com/office/drawing/2014/main" id="{4CC615CB-C0D1-4F0E-8A6B-4FCA2B2E30FE}"/>
                </a:ext>
              </a:extLst>
            </p:cNvPr>
            <p:cNvSpPr txBox="1">
              <a:spLocks/>
            </p:cNvSpPr>
            <p:nvPr/>
          </p:nvSpPr>
          <p:spPr>
            <a:xfrm>
              <a:off x="3266281" y="4739499"/>
              <a:ext cx="1647632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200" b="1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Notice Period</a:t>
              </a:r>
              <a:endParaRPr lang="en-AU" sz="1200" dirty="0">
                <a:solidFill>
                  <a:srgbClr val="656D7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9" name="Group 81">
            <a:extLst>
              <a:ext uri="{FF2B5EF4-FFF2-40B4-BE49-F238E27FC236}">
                <a16:creationId xmlns:a16="http://schemas.microsoft.com/office/drawing/2014/main" id="{BEF8B82C-0DB0-4E51-8EB2-ECD38F25DDB8}"/>
              </a:ext>
            </a:extLst>
          </p:cNvPr>
          <p:cNvGrpSpPr/>
          <p:nvPr/>
        </p:nvGrpSpPr>
        <p:grpSpPr>
          <a:xfrm>
            <a:off x="9051994" y="4699339"/>
            <a:ext cx="1857616" cy="855062"/>
            <a:chOff x="9436042" y="4733309"/>
            <a:chExt cx="2030481" cy="934633"/>
          </a:xfrm>
        </p:grpSpPr>
        <p:sp>
          <p:nvSpPr>
            <p:cNvPr id="80" name="Oval 82">
              <a:extLst>
                <a:ext uri="{FF2B5EF4-FFF2-40B4-BE49-F238E27FC236}">
                  <a16:creationId xmlns:a16="http://schemas.microsoft.com/office/drawing/2014/main" id="{5B53EFA0-6A6A-4092-A5E2-D34532DBC6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36042" y="4749944"/>
              <a:ext cx="180000" cy="180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Text Placeholder 32">
              <a:extLst>
                <a:ext uri="{FF2B5EF4-FFF2-40B4-BE49-F238E27FC236}">
                  <a16:creationId xmlns:a16="http://schemas.microsoft.com/office/drawing/2014/main" id="{F7E3FB27-DA54-4696-A9ED-F6FCC6EF4710}"/>
                </a:ext>
              </a:extLst>
            </p:cNvPr>
            <p:cNvSpPr txBox="1">
              <a:spLocks/>
            </p:cNvSpPr>
            <p:nvPr/>
          </p:nvSpPr>
          <p:spPr>
            <a:xfrm>
              <a:off x="9765025" y="4995868"/>
              <a:ext cx="1701498" cy="672074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buClr>
                  <a:srgbClr val="1CC083"/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Permanent employed by the client</a:t>
              </a:r>
            </a:p>
          </p:txBody>
        </p:sp>
        <p:sp>
          <p:nvSpPr>
            <p:cNvPr id="82" name="Text Placeholder 33">
              <a:extLst>
                <a:ext uri="{FF2B5EF4-FFF2-40B4-BE49-F238E27FC236}">
                  <a16:creationId xmlns:a16="http://schemas.microsoft.com/office/drawing/2014/main" id="{060293F8-7130-44A0-BF27-11B4A5DF7D69}"/>
                </a:ext>
              </a:extLst>
            </p:cNvPr>
            <p:cNvSpPr txBox="1">
              <a:spLocks/>
            </p:cNvSpPr>
            <p:nvPr/>
          </p:nvSpPr>
          <p:spPr>
            <a:xfrm>
              <a:off x="9754882" y="4733309"/>
              <a:ext cx="1701495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200" b="1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Employment</a:t>
              </a:r>
              <a:endParaRPr lang="en-AU" sz="1200" dirty="0">
                <a:solidFill>
                  <a:srgbClr val="656D7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3" name="Group 85">
            <a:extLst>
              <a:ext uri="{FF2B5EF4-FFF2-40B4-BE49-F238E27FC236}">
                <a16:creationId xmlns:a16="http://schemas.microsoft.com/office/drawing/2014/main" id="{178E1B06-4D74-4C64-9B92-D34E660BEDBC}"/>
              </a:ext>
            </a:extLst>
          </p:cNvPr>
          <p:cNvGrpSpPr/>
          <p:nvPr/>
        </p:nvGrpSpPr>
        <p:grpSpPr>
          <a:xfrm>
            <a:off x="6356102" y="4698821"/>
            <a:ext cx="1799052" cy="872409"/>
            <a:chOff x="5052752" y="4733307"/>
            <a:chExt cx="1966467" cy="953592"/>
          </a:xfrm>
        </p:grpSpPr>
        <p:sp>
          <p:nvSpPr>
            <p:cNvPr id="84" name="Oval 86">
              <a:extLst>
                <a:ext uri="{FF2B5EF4-FFF2-40B4-BE49-F238E27FC236}">
                  <a16:creationId xmlns:a16="http://schemas.microsoft.com/office/drawing/2014/main" id="{4CA3C63B-484D-427C-B841-B7270C8F1A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2752" y="4749944"/>
              <a:ext cx="180000" cy="18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Text Placeholder 32">
              <a:extLst>
                <a:ext uri="{FF2B5EF4-FFF2-40B4-BE49-F238E27FC236}">
                  <a16:creationId xmlns:a16="http://schemas.microsoft.com/office/drawing/2014/main" id="{E9E3E3BB-6B07-432D-A962-AC5E2C17D643}"/>
                </a:ext>
              </a:extLst>
            </p:cNvPr>
            <p:cNvSpPr txBox="1">
              <a:spLocks/>
            </p:cNvSpPr>
            <p:nvPr/>
          </p:nvSpPr>
          <p:spPr>
            <a:xfrm>
              <a:off x="5371586" y="4998641"/>
              <a:ext cx="1647633" cy="68825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buClr>
                  <a:srgbClr val="1CC083"/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 months probationary period</a:t>
              </a:r>
            </a:p>
            <a:p>
              <a:pPr>
                <a:lnSpc>
                  <a:spcPct val="130000"/>
                </a:lnSpc>
                <a:buClr>
                  <a:srgbClr val="1CC083"/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 weeks notice for client</a:t>
              </a:r>
              <a:b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endParaRPr lang="en-US" sz="1100" dirty="0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Text Placeholder 33">
              <a:extLst>
                <a:ext uri="{FF2B5EF4-FFF2-40B4-BE49-F238E27FC236}">
                  <a16:creationId xmlns:a16="http://schemas.microsoft.com/office/drawing/2014/main" id="{8836839E-5EC2-4352-B55A-99EC5BB10CA0}"/>
                </a:ext>
              </a:extLst>
            </p:cNvPr>
            <p:cNvSpPr txBox="1">
              <a:spLocks/>
            </p:cNvSpPr>
            <p:nvPr/>
          </p:nvSpPr>
          <p:spPr>
            <a:xfrm>
              <a:off x="5371590" y="4733307"/>
              <a:ext cx="1647628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200" b="1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Probationary Period</a:t>
              </a:r>
              <a:endParaRPr lang="en-AU" sz="1200" dirty="0">
                <a:solidFill>
                  <a:srgbClr val="656D7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7" name="Title 1">
            <a:extLst>
              <a:ext uri="{FF2B5EF4-FFF2-40B4-BE49-F238E27FC236}">
                <a16:creationId xmlns:a16="http://schemas.microsoft.com/office/drawing/2014/main" id="{606F2DA9-26BF-4C84-BFCF-5F042E632D07}"/>
              </a:ext>
            </a:extLst>
          </p:cNvPr>
          <p:cNvSpPr txBox="1">
            <a:spLocks/>
          </p:cNvSpPr>
          <p:nvPr/>
        </p:nvSpPr>
        <p:spPr>
          <a:xfrm>
            <a:off x="560327" y="707502"/>
            <a:ext cx="4726807" cy="48013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v-SE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Otivr </a:t>
            </a:r>
            <a:r>
              <a:rPr lang="sv-SE" sz="28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  <a:endParaRPr lang="sv-SE" sz="28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Content Placeholder 2">
            <a:extLst>
              <a:ext uri="{FF2B5EF4-FFF2-40B4-BE49-F238E27FC236}">
                <a16:creationId xmlns:a16="http://schemas.microsoft.com/office/drawing/2014/main" id="{4CA8EC08-1EAA-465E-B544-D3D4A4FBA2AD}"/>
              </a:ext>
            </a:extLst>
          </p:cNvPr>
          <p:cNvSpPr txBox="1">
            <a:spLocks/>
          </p:cNvSpPr>
          <p:nvPr/>
        </p:nvSpPr>
        <p:spPr>
          <a:xfrm>
            <a:off x="560327" y="1207240"/>
            <a:ext cx="4464679" cy="3416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right candidate in just four steps</a:t>
            </a:r>
          </a:p>
        </p:txBody>
      </p:sp>
      <p:grpSp>
        <p:nvGrpSpPr>
          <p:cNvPr id="89" name="Group 92">
            <a:extLst>
              <a:ext uri="{FF2B5EF4-FFF2-40B4-BE49-F238E27FC236}">
                <a16:creationId xmlns:a16="http://schemas.microsoft.com/office/drawing/2014/main" id="{F3216FA8-9106-4902-B8AA-B2D073990D02}"/>
              </a:ext>
            </a:extLst>
          </p:cNvPr>
          <p:cNvGrpSpPr/>
          <p:nvPr/>
        </p:nvGrpSpPr>
        <p:grpSpPr>
          <a:xfrm>
            <a:off x="3831742" y="2757406"/>
            <a:ext cx="553358" cy="458438"/>
            <a:chOff x="1446213" y="2362416"/>
            <a:chExt cx="782171" cy="648000"/>
          </a:xfrm>
          <a:solidFill>
            <a:srgbClr val="96E2C0"/>
          </a:solidFill>
          <a:effectLst/>
        </p:grpSpPr>
        <p:sp>
          <p:nvSpPr>
            <p:cNvPr id="90" name="Teardrop 93">
              <a:extLst>
                <a:ext uri="{FF2B5EF4-FFF2-40B4-BE49-F238E27FC236}">
                  <a16:creationId xmlns:a16="http://schemas.microsoft.com/office/drawing/2014/main" id="{F44ED21C-D9FF-4DF5-A0CA-8C743B781D46}"/>
                </a:ext>
              </a:extLst>
            </p:cNvPr>
            <p:cNvSpPr/>
            <p:nvPr/>
          </p:nvSpPr>
          <p:spPr>
            <a:xfrm rot="8100000">
              <a:off x="1513298" y="2362416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TextBox 94">
              <a:extLst>
                <a:ext uri="{FF2B5EF4-FFF2-40B4-BE49-F238E27FC236}">
                  <a16:creationId xmlns:a16="http://schemas.microsoft.com/office/drawing/2014/main" id="{40FF6278-0154-4ED1-B409-E1460AC91B21}"/>
                </a:ext>
              </a:extLst>
            </p:cNvPr>
            <p:cNvSpPr txBox="1"/>
            <p:nvPr/>
          </p:nvSpPr>
          <p:spPr>
            <a:xfrm>
              <a:off x="1446213" y="2460333"/>
              <a:ext cx="782171" cy="435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1400" b="1" dirty="0">
                  <a:solidFill>
                    <a:schemeClr val="bg1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1mo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2" name="Group 95">
            <a:extLst>
              <a:ext uri="{FF2B5EF4-FFF2-40B4-BE49-F238E27FC236}">
                <a16:creationId xmlns:a16="http://schemas.microsoft.com/office/drawing/2014/main" id="{D13A6319-43C4-48B9-B2AB-C7142D1E7FA4}"/>
              </a:ext>
            </a:extLst>
          </p:cNvPr>
          <p:cNvGrpSpPr/>
          <p:nvPr/>
        </p:nvGrpSpPr>
        <p:grpSpPr>
          <a:xfrm>
            <a:off x="6395946" y="2550182"/>
            <a:ext cx="553357" cy="458438"/>
            <a:chOff x="1446213" y="2362416"/>
            <a:chExt cx="782169" cy="648000"/>
          </a:xfrm>
          <a:solidFill>
            <a:schemeClr val="accent1"/>
          </a:solidFill>
          <a:effectLst/>
        </p:grpSpPr>
        <p:sp>
          <p:nvSpPr>
            <p:cNvPr id="93" name="Teardrop 96">
              <a:extLst>
                <a:ext uri="{FF2B5EF4-FFF2-40B4-BE49-F238E27FC236}">
                  <a16:creationId xmlns:a16="http://schemas.microsoft.com/office/drawing/2014/main" id="{92AB746E-5A4A-472A-A49F-214580699CAF}"/>
                </a:ext>
              </a:extLst>
            </p:cNvPr>
            <p:cNvSpPr/>
            <p:nvPr/>
          </p:nvSpPr>
          <p:spPr>
            <a:xfrm rot="8100000">
              <a:off x="1513298" y="2362416"/>
              <a:ext cx="648000" cy="648000"/>
            </a:xfrm>
            <a:prstGeom prst="teardrop">
              <a:avLst/>
            </a:prstGeom>
            <a:solidFill>
              <a:srgbClr val="5668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TextBox 97">
              <a:extLst>
                <a:ext uri="{FF2B5EF4-FFF2-40B4-BE49-F238E27FC236}">
                  <a16:creationId xmlns:a16="http://schemas.microsoft.com/office/drawing/2014/main" id="{4B606BDB-F807-4579-9CEB-7F51A71BD248}"/>
                </a:ext>
              </a:extLst>
            </p:cNvPr>
            <p:cNvSpPr txBox="1"/>
            <p:nvPr/>
          </p:nvSpPr>
          <p:spPr>
            <a:xfrm>
              <a:off x="1446213" y="2460333"/>
              <a:ext cx="782169" cy="435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1400" b="1" dirty="0">
                  <a:solidFill>
                    <a:schemeClr val="bg1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6mo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5" name="Freeform 38">
            <a:extLst>
              <a:ext uri="{FF2B5EF4-FFF2-40B4-BE49-F238E27FC236}">
                <a16:creationId xmlns:a16="http://schemas.microsoft.com/office/drawing/2014/main" id="{49989F37-5E86-49AA-B68B-C9A5068663E9}"/>
              </a:ext>
            </a:extLst>
          </p:cNvPr>
          <p:cNvSpPr>
            <a:spLocks/>
          </p:cNvSpPr>
          <p:nvPr/>
        </p:nvSpPr>
        <p:spPr bwMode="auto">
          <a:xfrm>
            <a:off x="1488691" y="3758790"/>
            <a:ext cx="1976888" cy="440046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Freeform 6">
            <a:extLst>
              <a:ext uri="{FF2B5EF4-FFF2-40B4-BE49-F238E27FC236}">
                <a16:creationId xmlns:a16="http://schemas.microsoft.com/office/drawing/2014/main" id="{0A650FF3-BC2F-4579-91E5-1AE8E054A09E}"/>
              </a:ext>
            </a:extLst>
          </p:cNvPr>
          <p:cNvSpPr>
            <a:spLocks/>
          </p:cNvSpPr>
          <p:nvPr/>
        </p:nvSpPr>
        <p:spPr bwMode="auto">
          <a:xfrm>
            <a:off x="5546183" y="3198535"/>
            <a:ext cx="3137483" cy="101317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Oval 42">
            <a:extLst>
              <a:ext uri="{FF2B5EF4-FFF2-40B4-BE49-F238E27FC236}">
                <a16:creationId xmlns:a16="http://schemas.microsoft.com/office/drawing/2014/main" id="{76FB9E05-2981-4113-B213-65AFF623AEF7}"/>
              </a:ext>
            </a:extLst>
          </p:cNvPr>
          <p:cNvSpPr>
            <a:spLocks noChangeAspect="1"/>
          </p:cNvSpPr>
          <p:nvPr/>
        </p:nvSpPr>
        <p:spPr>
          <a:xfrm>
            <a:off x="1267170" y="4738929"/>
            <a:ext cx="164676" cy="1646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56D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Oval 46">
            <a:extLst>
              <a:ext uri="{FF2B5EF4-FFF2-40B4-BE49-F238E27FC236}">
                <a16:creationId xmlns:a16="http://schemas.microsoft.com/office/drawing/2014/main" id="{9531EB0B-5A91-4E87-9BD0-10AB3D5179B8}"/>
              </a:ext>
            </a:extLst>
          </p:cNvPr>
          <p:cNvSpPr>
            <a:spLocks noChangeAspect="1"/>
          </p:cNvSpPr>
          <p:nvPr/>
        </p:nvSpPr>
        <p:spPr>
          <a:xfrm>
            <a:off x="3587510" y="4725064"/>
            <a:ext cx="164676" cy="1646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56D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Oval 50">
            <a:extLst>
              <a:ext uri="{FF2B5EF4-FFF2-40B4-BE49-F238E27FC236}">
                <a16:creationId xmlns:a16="http://schemas.microsoft.com/office/drawing/2014/main" id="{A9E7B6DE-D594-40B3-A845-740C148934AF}"/>
              </a:ext>
            </a:extLst>
          </p:cNvPr>
          <p:cNvSpPr>
            <a:spLocks noChangeAspect="1"/>
          </p:cNvSpPr>
          <p:nvPr/>
        </p:nvSpPr>
        <p:spPr>
          <a:xfrm>
            <a:off x="9051995" y="4724227"/>
            <a:ext cx="164676" cy="1646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56D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Oval 54">
            <a:extLst>
              <a:ext uri="{FF2B5EF4-FFF2-40B4-BE49-F238E27FC236}">
                <a16:creationId xmlns:a16="http://schemas.microsoft.com/office/drawing/2014/main" id="{5AB6CA1D-E697-4A74-BDC3-D6BB5CE64830}"/>
              </a:ext>
            </a:extLst>
          </p:cNvPr>
          <p:cNvSpPr>
            <a:spLocks noChangeAspect="1"/>
          </p:cNvSpPr>
          <p:nvPr/>
        </p:nvSpPr>
        <p:spPr>
          <a:xfrm>
            <a:off x="6356103" y="4723713"/>
            <a:ext cx="164676" cy="1646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56D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1" name="Straight Connector 21">
            <a:extLst>
              <a:ext uri="{FF2B5EF4-FFF2-40B4-BE49-F238E27FC236}">
                <a16:creationId xmlns:a16="http://schemas.microsoft.com/office/drawing/2014/main" id="{5AA02A17-1D15-4734-A001-9D02B426E5E7}"/>
              </a:ext>
            </a:extLst>
          </p:cNvPr>
          <p:cNvCxnSpPr>
            <a:cxnSpLocks/>
          </p:cNvCxnSpPr>
          <p:nvPr/>
        </p:nvCxnSpPr>
        <p:spPr>
          <a:xfrm flipH="1">
            <a:off x="622008" y="1185500"/>
            <a:ext cx="829386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2" name="Platshållare för bildnummer 3">
            <a:extLst>
              <a:ext uri="{FF2B5EF4-FFF2-40B4-BE49-F238E27FC236}">
                <a16:creationId xmlns:a16="http://schemas.microsoft.com/office/drawing/2014/main" id="{661E1085-AA82-4080-83D0-E899AA1A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EECEE88-6D9E-462C-8529-697CD165A3F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41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16BFEB56-4797-4414-883D-2E4BA5AC94F0}"/>
              </a:ext>
            </a:extLst>
          </p:cNvPr>
          <p:cNvSpPr txBox="1">
            <a:spLocks/>
          </p:cNvSpPr>
          <p:nvPr/>
        </p:nvSpPr>
        <p:spPr>
          <a:xfrm>
            <a:off x="560327" y="1207240"/>
            <a:ext cx="4464679" cy="3416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right candidate in just four steps</a:t>
            </a:r>
          </a:p>
        </p:txBody>
      </p:sp>
      <p:sp>
        <p:nvSpPr>
          <p:cNvPr id="11" name="Rectangle 89">
            <a:extLst>
              <a:ext uri="{FF2B5EF4-FFF2-40B4-BE49-F238E27FC236}">
                <a16:creationId xmlns:a16="http://schemas.microsoft.com/office/drawing/2014/main" id="{0609A6A3-91F0-42B2-8D8D-8C8BF2E4D7F5}"/>
              </a:ext>
            </a:extLst>
          </p:cNvPr>
          <p:cNvSpPr/>
          <p:nvPr/>
        </p:nvSpPr>
        <p:spPr>
          <a:xfrm>
            <a:off x="0" y="707502"/>
            <a:ext cx="75501" cy="861240"/>
          </a:xfrm>
          <a:prstGeom prst="rect">
            <a:avLst/>
          </a:prstGeom>
          <a:solidFill>
            <a:srgbClr val="F57E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57E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Bildobjekt 47" descr="C:\Users\micke\AppData\Local\Microsoft\Windows\INetCache\Content.Word\logo.png">
            <a:extLst>
              <a:ext uri="{FF2B5EF4-FFF2-40B4-BE49-F238E27FC236}">
                <a16:creationId xmlns:a16="http://schemas.microsoft.com/office/drawing/2014/main" id="{E46AC083-E9DC-49C9-B7C8-681323C307E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710" y="183627"/>
            <a:ext cx="1160780" cy="5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Platshållare för bildnummer 3">
            <a:extLst>
              <a:ext uri="{FF2B5EF4-FFF2-40B4-BE49-F238E27FC236}">
                <a16:creationId xmlns:a16="http://schemas.microsoft.com/office/drawing/2014/main" id="{837D103F-3C6A-4670-893B-D9E164012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EECEE88-6D9E-462C-8529-697CD165A3F5}" type="slidenum">
              <a:rPr lang="en-US" smtClean="0"/>
              <a:t>4</a:t>
            </a:fld>
            <a:endParaRPr lang="en-US" dirty="0"/>
          </a:p>
        </p:txBody>
      </p:sp>
      <p:sp>
        <p:nvSpPr>
          <p:cNvPr id="18" name="Rectangle 61">
            <a:extLst>
              <a:ext uri="{FF2B5EF4-FFF2-40B4-BE49-F238E27FC236}">
                <a16:creationId xmlns:a16="http://schemas.microsoft.com/office/drawing/2014/main" id="{90B5B911-BBFE-4BCE-92A3-9161A3B63243}"/>
              </a:ext>
            </a:extLst>
          </p:cNvPr>
          <p:cNvSpPr/>
          <p:nvPr/>
        </p:nvSpPr>
        <p:spPr>
          <a:xfrm>
            <a:off x="1230923" y="4198847"/>
            <a:ext cx="9753747" cy="633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38">
            <a:extLst>
              <a:ext uri="{FF2B5EF4-FFF2-40B4-BE49-F238E27FC236}">
                <a16:creationId xmlns:a16="http://schemas.microsoft.com/office/drawing/2014/main" id="{09A0E275-477C-419D-A4A3-9555AA996C6C}"/>
              </a:ext>
            </a:extLst>
          </p:cNvPr>
          <p:cNvSpPr>
            <a:spLocks/>
          </p:cNvSpPr>
          <p:nvPr/>
        </p:nvSpPr>
        <p:spPr bwMode="auto">
          <a:xfrm>
            <a:off x="1509462" y="3641102"/>
            <a:ext cx="1976888" cy="55774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D77372EE-0CB6-423E-8DE2-7723B36463B7}"/>
              </a:ext>
            </a:extLst>
          </p:cNvPr>
          <p:cNvSpPr>
            <a:spLocks/>
          </p:cNvSpPr>
          <p:nvPr/>
        </p:nvSpPr>
        <p:spPr bwMode="auto">
          <a:xfrm>
            <a:off x="3247293" y="3429000"/>
            <a:ext cx="2479490" cy="76688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A849185E-9216-4C11-9A31-AACBE3413627}"/>
              </a:ext>
            </a:extLst>
          </p:cNvPr>
          <p:cNvSpPr>
            <a:spLocks/>
          </p:cNvSpPr>
          <p:nvPr/>
        </p:nvSpPr>
        <p:spPr bwMode="auto">
          <a:xfrm>
            <a:off x="8503065" y="3002095"/>
            <a:ext cx="2350645" cy="118674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65">
            <a:extLst>
              <a:ext uri="{FF2B5EF4-FFF2-40B4-BE49-F238E27FC236}">
                <a16:creationId xmlns:a16="http://schemas.microsoft.com/office/drawing/2014/main" id="{5E381EEB-F414-4543-B890-3741699D9222}"/>
              </a:ext>
            </a:extLst>
          </p:cNvPr>
          <p:cNvGrpSpPr/>
          <p:nvPr/>
        </p:nvGrpSpPr>
        <p:grpSpPr>
          <a:xfrm>
            <a:off x="1837928" y="3034154"/>
            <a:ext cx="458437" cy="458438"/>
            <a:chOff x="1513298" y="2362416"/>
            <a:chExt cx="648000" cy="648000"/>
          </a:xfrm>
          <a:solidFill>
            <a:schemeClr val="accent1"/>
          </a:solidFill>
          <a:effectLst/>
        </p:grpSpPr>
        <p:sp>
          <p:nvSpPr>
            <p:cNvPr id="24" name="Teardrop 66">
              <a:extLst>
                <a:ext uri="{FF2B5EF4-FFF2-40B4-BE49-F238E27FC236}">
                  <a16:creationId xmlns:a16="http://schemas.microsoft.com/office/drawing/2014/main" id="{9A3E5AFC-E1A9-4070-A4D0-200B89DF75AE}"/>
                </a:ext>
              </a:extLst>
            </p:cNvPr>
            <p:cNvSpPr/>
            <p:nvPr/>
          </p:nvSpPr>
          <p:spPr>
            <a:xfrm rot="8100000">
              <a:off x="1513298" y="2362416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Box 67">
              <a:extLst>
                <a:ext uri="{FF2B5EF4-FFF2-40B4-BE49-F238E27FC236}">
                  <a16:creationId xmlns:a16="http://schemas.microsoft.com/office/drawing/2014/main" id="{0D1EDE6B-CD5A-4A1A-846C-8AB6CDCC8446}"/>
                </a:ext>
              </a:extLst>
            </p:cNvPr>
            <p:cNvSpPr txBox="1"/>
            <p:nvPr/>
          </p:nvSpPr>
          <p:spPr>
            <a:xfrm>
              <a:off x="1537979" y="2460333"/>
              <a:ext cx="598636" cy="435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1400" b="1" dirty="0">
                  <a:solidFill>
                    <a:schemeClr val="bg1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4w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Oval 71">
            <a:extLst>
              <a:ext uri="{FF2B5EF4-FFF2-40B4-BE49-F238E27FC236}">
                <a16:creationId xmlns:a16="http://schemas.microsoft.com/office/drawing/2014/main" id="{3CE7A253-F3F0-4E03-86DB-1C6B97DE0C12}"/>
              </a:ext>
            </a:extLst>
          </p:cNvPr>
          <p:cNvSpPr>
            <a:spLocks noChangeAspect="1"/>
          </p:cNvSpPr>
          <p:nvPr/>
        </p:nvSpPr>
        <p:spPr>
          <a:xfrm>
            <a:off x="913344" y="1793470"/>
            <a:ext cx="180000" cy="18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72">
            <a:extLst>
              <a:ext uri="{FF2B5EF4-FFF2-40B4-BE49-F238E27FC236}">
                <a16:creationId xmlns:a16="http://schemas.microsoft.com/office/drawing/2014/main" id="{F055BC6A-4B98-4793-AFAF-CD2F58000684}"/>
              </a:ext>
            </a:extLst>
          </p:cNvPr>
          <p:cNvSpPr/>
          <p:nvPr/>
        </p:nvSpPr>
        <p:spPr>
          <a:xfrm>
            <a:off x="1139131" y="1673291"/>
            <a:ext cx="4956869" cy="568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cost proposal illustrates all costs for a given period in SEK, assuming a 45 000 SEK monthly salary* </a:t>
            </a:r>
          </a:p>
        </p:txBody>
      </p:sp>
      <p:grpSp>
        <p:nvGrpSpPr>
          <p:cNvPr id="29" name="Group 73">
            <a:extLst>
              <a:ext uri="{FF2B5EF4-FFF2-40B4-BE49-F238E27FC236}">
                <a16:creationId xmlns:a16="http://schemas.microsoft.com/office/drawing/2014/main" id="{A2529CF3-BE74-4D48-9E23-8040F5369C78}"/>
              </a:ext>
            </a:extLst>
          </p:cNvPr>
          <p:cNvGrpSpPr/>
          <p:nvPr/>
        </p:nvGrpSpPr>
        <p:grpSpPr>
          <a:xfrm>
            <a:off x="1267170" y="4714042"/>
            <a:ext cx="2094711" cy="849623"/>
            <a:chOff x="662132" y="4745693"/>
            <a:chExt cx="2289638" cy="928685"/>
          </a:xfrm>
        </p:grpSpPr>
        <p:sp>
          <p:nvSpPr>
            <p:cNvPr id="30" name="Oval 74">
              <a:extLst>
                <a:ext uri="{FF2B5EF4-FFF2-40B4-BE49-F238E27FC236}">
                  <a16:creationId xmlns:a16="http://schemas.microsoft.com/office/drawing/2014/main" id="{44509B1B-AC17-40DD-834F-E1802FFEEF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2132" y="4762328"/>
              <a:ext cx="180000" cy="18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 Placeholder 32">
              <a:extLst>
                <a:ext uri="{FF2B5EF4-FFF2-40B4-BE49-F238E27FC236}">
                  <a16:creationId xmlns:a16="http://schemas.microsoft.com/office/drawing/2014/main" id="{B25F89C5-98F2-4D49-BE8F-62299545DDB3}"/>
                </a:ext>
              </a:extLst>
            </p:cNvPr>
            <p:cNvSpPr txBox="1">
              <a:spLocks/>
            </p:cNvSpPr>
            <p:nvPr/>
          </p:nvSpPr>
          <p:spPr>
            <a:xfrm>
              <a:off x="980969" y="4992182"/>
              <a:ext cx="1970801" cy="682196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buClr>
                  <a:schemeClr val="accent2">
                    <a:lumMod val="75000"/>
                  </a:schemeClr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Starting fee for candidate search: 35 000 SEK </a:t>
              </a:r>
              <a:endParaRPr lang="en-US" sz="800" dirty="0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ct val="130000"/>
                </a:lnSpc>
                <a:buClr>
                  <a:schemeClr val="accent2">
                    <a:lumMod val="75000"/>
                  </a:schemeClr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Signing fee for identified candidate: 35 000 SEK</a:t>
              </a:r>
            </a:p>
          </p:txBody>
        </p:sp>
        <p:sp>
          <p:nvSpPr>
            <p:cNvPr id="32" name="Text Placeholder 33">
              <a:extLst>
                <a:ext uri="{FF2B5EF4-FFF2-40B4-BE49-F238E27FC236}">
                  <a16:creationId xmlns:a16="http://schemas.microsoft.com/office/drawing/2014/main" id="{7572534C-3116-4980-B854-DB18DEA3E950}"/>
                </a:ext>
              </a:extLst>
            </p:cNvPr>
            <p:cNvSpPr txBox="1">
              <a:spLocks/>
            </p:cNvSpPr>
            <p:nvPr/>
          </p:nvSpPr>
          <p:spPr>
            <a:xfrm>
              <a:off x="980972" y="4745693"/>
              <a:ext cx="1827631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200" b="1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Recruitment</a:t>
              </a:r>
              <a:endParaRPr lang="en-AU" sz="1200" dirty="0">
                <a:solidFill>
                  <a:srgbClr val="656D7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" name="Group 77">
            <a:extLst>
              <a:ext uri="{FF2B5EF4-FFF2-40B4-BE49-F238E27FC236}">
                <a16:creationId xmlns:a16="http://schemas.microsoft.com/office/drawing/2014/main" id="{3A331AB8-62F2-46DA-9FDC-3BD67C95FB51}"/>
              </a:ext>
            </a:extLst>
          </p:cNvPr>
          <p:cNvGrpSpPr/>
          <p:nvPr/>
        </p:nvGrpSpPr>
        <p:grpSpPr>
          <a:xfrm>
            <a:off x="3587510" y="4700177"/>
            <a:ext cx="2375138" cy="870626"/>
            <a:chOff x="2947442" y="4739499"/>
            <a:chExt cx="2420644" cy="951642"/>
          </a:xfrm>
        </p:grpSpPr>
        <p:sp>
          <p:nvSpPr>
            <p:cNvPr id="36" name="Oval 78">
              <a:extLst>
                <a:ext uri="{FF2B5EF4-FFF2-40B4-BE49-F238E27FC236}">
                  <a16:creationId xmlns:a16="http://schemas.microsoft.com/office/drawing/2014/main" id="{52E8DF19-99B3-438C-9F8A-2D1AA5F5AA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47442" y="4756136"/>
              <a:ext cx="180000" cy="1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 Placeholder 32">
              <a:extLst>
                <a:ext uri="{FF2B5EF4-FFF2-40B4-BE49-F238E27FC236}">
                  <a16:creationId xmlns:a16="http://schemas.microsoft.com/office/drawing/2014/main" id="{3F343E89-2F94-457C-AF4F-24CEEA2BCCDC}"/>
                </a:ext>
              </a:extLst>
            </p:cNvPr>
            <p:cNvSpPr txBox="1">
              <a:spLocks/>
            </p:cNvSpPr>
            <p:nvPr/>
          </p:nvSpPr>
          <p:spPr>
            <a:xfrm>
              <a:off x="3256823" y="5002884"/>
              <a:ext cx="2111263" cy="688257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buClr>
                  <a:srgbClr val="1CC083"/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Migration costs: 23 500 SEK </a:t>
              </a:r>
            </a:p>
            <a:p>
              <a:pPr lvl="1">
                <a:lnSpc>
                  <a:spcPct val="130000"/>
                </a:lnSpc>
                <a:buClr>
                  <a:srgbClr val="1CC083"/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Work Permit 10’</a:t>
              </a:r>
            </a:p>
            <a:p>
              <a:pPr lvl="1">
                <a:lnSpc>
                  <a:spcPct val="130000"/>
                </a:lnSpc>
                <a:buClr>
                  <a:srgbClr val="1CC083"/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Bank Intro 8’</a:t>
              </a:r>
            </a:p>
            <a:p>
              <a:pPr lvl="1">
                <a:lnSpc>
                  <a:spcPct val="130000"/>
                </a:lnSpc>
                <a:buClr>
                  <a:srgbClr val="1CC083"/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Flight 5’</a:t>
              </a:r>
            </a:p>
            <a:p>
              <a:pPr lvl="1">
                <a:lnSpc>
                  <a:spcPct val="130000"/>
                </a:lnSpc>
                <a:buClr>
                  <a:srgbClr val="1CC083"/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Taxi 0,5’</a:t>
              </a:r>
            </a:p>
            <a:p>
              <a:pPr marL="342900" lvl="1" indent="0">
                <a:lnSpc>
                  <a:spcPct val="130000"/>
                </a:lnSpc>
                <a:buClr>
                  <a:srgbClr val="1CC083"/>
                </a:buClr>
                <a:buNone/>
              </a:pPr>
              <a:endParaRPr lang="en-US" sz="800" dirty="0">
                <a:solidFill>
                  <a:srgbClr val="656D7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 Placeholder 33">
              <a:extLst>
                <a:ext uri="{FF2B5EF4-FFF2-40B4-BE49-F238E27FC236}">
                  <a16:creationId xmlns:a16="http://schemas.microsoft.com/office/drawing/2014/main" id="{ECD32083-D8DE-4EC8-8E01-EAEDD5A6BD92}"/>
                </a:ext>
              </a:extLst>
            </p:cNvPr>
            <p:cNvSpPr txBox="1">
              <a:spLocks/>
            </p:cNvSpPr>
            <p:nvPr/>
          </p:nvSpPr>
          <p:spPr>
            <a:xfrm>
              <a:off x="3266281" y="4739499"/>
              <a:ext cx="1647632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200" b="1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Notice Period</a:t>
              </a:r>
              <a:endParaRPr lang="en-AU" sz="1200" dirty="0">
                <a:solidFill>
                  <a:srgbClr val="656D7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3" name="Group 85">
            <a:extLst>
              <a:ext uri="{FF2B5EF4-FFF2-40B4-BE49-F238E27FC236}">
                <a16:creationId xmlns:a16="http://schemas.microsoft.com/office/drawing/2014/main" id="{88EEEBA1-E378-46F5-9E76-9F35209FFC56}"/>
              </a:ext>
            </a:extLst>
          </p:cNvPr>
          <p:cNvGrpSpPr/>
          <p:nvPr/>
        </p:nvGrpSpPr>
        <p:grpSpPr>
          <a:xfrm>
            <a:off x="6704200" y="4698820"/>
            <a:ext cx="1798865" cy="1657529"/>
            <a:chOff x="5371585" y="4733307"/>
            <a:chExt cx="2001488" cy="953592"/>
          </a:xfrm>
        </p:grpSpPr>
        <p:sp>
          <p:nvSpPr>
            <p:cNvPr id="45" name="Text Placeholder 32">
              <a:extLst>
                <a:ext uri="{FF2B5EF4-FFF2-40B4-BE49-F238E27FC236}">
                  <a16:creationId xmlns:a16="http://schemas.microsoft.com/office/drawing/2014/main" id="{B11A7971-1145-4771-AB0A-12BAC878391D}"/>
                </a:ext>
              </a:extLst>
            </p:cNvPr>
            <p:cNvSpPr txBox="1">
              <a:spLocks/>
            </p:cNvSpPr>
            <p:nvPr/>
          </p:nvSpPr>
          <p:spPr>
            <a:xfrm>
              <a:off x="5371585" y="4998641"/>
              <a:ext cx="1919095" cy="68825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buClr>
                  <a:srgbClr val="1CC083"/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Monthly fee:</a:t>
              </a:r>
              <a:r>
                <a:rPr lang="en-US" sz="9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59 000 SEK</a:t>
              </a:r>
            </a:p>
            <a:p>
              <a:pPr lvl="1">
                <a:lnSpc>
                  <a:spcPct val="130000"/>
                </a:lnSpc>
                <a:buClr>
                  <a:srgbClr val="1CC083"/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Salary 45’</a:t>
              </a:r>
            </a:p>
            <a:p>
              <a:pPr lvl="1">
                <a:lnSpc>
                  <a:spcPct val="130000"/>
                </a:lnSpc>
                <a:buClr>
                  <a:srgbClr val="1CC083"/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Social costs 14’</a:t>
              </a:r>
              <a:b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endParaRPr lang="en-US" sz="1100" dirty="0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Text Placeholder 33">
              <a:extLst>
                <a:ext uri="{FF2B5EF4-FFF2-40B4-BE49-F238E27FC236}">
                  <a16:creationId xmlns:a16="http://schemas.microsoft.com/office/drawing/2014/main" id="{5B3156EC-414A-4279-A242-FE68612200FA}"/>
                </a:ext>
              </a:extLst>
            </p:cNvPr>
            <p:cNvSpPr txBox="1">
              <a:spLocks/>
            </p:cNvSpPr>
            <p:nvPr/>
          </p:nvSpPr>
          <p:spPr>
            <a:xfrm>
              <a:off x="5371591" y="4733307"/>
              <a:ext cx="2001482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200" b="1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Probationary Period </a:t>
              </a:r>
            </a:p>
            <a:p>
              <a:pPr marL="0" indent="0">
                <a:buNone/>
              </a:pPr>
              <a:r>
                <a:rPr lang="en-AU" sz="1200" b="1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6 months</a:t>
              </a:r>
              <a:endParaRPr lang="en-AU" sz="1200" dirty="0">
                <a:solidFill>
                  <a:srgbClr val="656D7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id="{C3052797-4C17-4C65-A2CC-A95E40F6EC97}"/>
              </a:ext>
            </a:extLst>
          </p:cNvPr>
          <p:cNvSpPr txBox="1">
            <a:spLocks/>
          </p:cNvSpPr>
          <p:nvPr/>
        </p:nvSpPr>
        <p:spPr>
          <a:xfrm>
            <a:off x="560327" y="707502"/>
            <a:ext cx="4726807" cy="48013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 investments</a:t>
            </a:r>
          </a:p>
        </p:txBody>
      </p:sp>
      <p:grpSp>
        <p:nvGrpSpPr>
          <p:cNvPr id="49" name="Group 92">
            <a:extLst>
              <a:ext uri="{FF2B5EF4-FFF2-40B4-BE49-F238E27FC236}">
                <a16:creationId xmlns:a16="http://schemas.microsoft.com/office/drawing/2014/main" id="{99DA9CB9-D1C9-448B-BD50-B8CC9284FF92}"/>
              </a:ext>
            </a:extLst>
          </p:cNvPr>
          <p:cNvGrpSpPr/>
          <p:nvPr/>
        </p:nvGrpSpPr>
        <p:grpSpPr>
          <a:xfrm>
            <a:off x="3831742" y="2757406"/>
            <a:ext cx="553358" cy="458438"/>
            <a:chOff x="1446213" y="2362416"/>
            <a:chExt cx="782171" cy="648000"/>
          </a:xfrm>
          <a:solidFill>
            <a:srgbClr val="96E2C0"/>
          </a:solidFill>
          <a:effectLst/>
        </p:grpSpPr>
        <p:sp>
          <p:nvSpPr>
            <p:cNvPr id="50" name="Teardrop 93">
              <a:extLst>
                <a:ext uri="{FF2B5EF4-FFF2-40B4-BE49-F238E27FC236}">
                  <a16:creationId xmlns:a16="http://schemas.microsoft.com/office/drawing/2014/main" id="{2E159F56-D543-4CA9-8F01-D3078EAC078C}"/>
                </a:ext>
              </a:extLst>
            </p:cNvPr>
            <p:cNvSpPr/>
            <p:nvPr/>
          </p:nvSpPr>
          <p:spPr>
            <a:xfrm rot="8100000">
              <a:off x="1513298" y="2362416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TextBox 94">
              <a:extLst>
                <a:ext uri="{FF2B5EF4-FFF2-40B4-BE49-F238E27FC236}">
                  <a16:creationId xmlns:a16="http://schemas.microsoft.com/office/drawing/2014/main" id="{CB6F9179-68EA-4020-BC24-977D202E67FC}"/>
                </a:ext>
              </a:extLst>
            </p:cNvPr>
            <p:cNvSpPr txBox="1"/>
            <p:nvPr/>
          </p:nvSpPr>
          <p:spPr>
            <a:xfrm>
              <a:off x="1446213" y="2460333"/>
              <a:ext cx="782171" cy="435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1400" b="1" dirty="0">
                  <a:solidFill>
                    <a:schemeClr val="bg1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1mo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Group 95">
            <a:extLst>
              <a:ext uri="{FF2B5EF4-FFF2-40B4-BE49-F238E27FC236}">
                <a16:creationId xmlns:a16="http://schemas.microsoft.com/office/drawing/2014/main" id="{9165B668-FFBD-48B8-90B0-6186379B1182}"/>
              </a:ext>
            </a:extLst>
          </p:cNvPr>
          <p:cNvGrpSpPr/>
          <p:nvPr/>
        </p:nvGrpSpPr>
        <p:grpSpPr>
          <a:xfrm>
            <a:off x="6395946" y="2550182"/>
            <a:ext cx="553357" cy="458438"/>
            <a:chOff x="1446213" y="2362416"/>
            <a:chExt cx="782169" cy="648000"/>
          </a:xfrm>
          <a:solidFill>
            <a:schemeClr val="accent1"/>
          </a:solidFill>
          <a:effectLst/>
        </p:grpSpPr>
        <p:sp>
          <p:nvSpPr>
            <p:cNvPr id="53" name="Teardrop 96">
              <a:extLst>
                <a:ext uri="{FF2B5EF4-FFF2-40B4-BE49-F238E27FC236}">
                  <a16:creationId xmlns:a16="http://schemas.microsoft.com/office/drawing/2014/main" id="{E5F52CB6-657D-4CD7-A44D-11A6887BB720}"/>
                </a:ext>
              </a:extLst>
            </p:cNvPr>
            <p:cNvSpPr/>
            <p:nvPr/>
          </p:nvSpPr>
          <p:spPr>
            <a:xfrm rot="8100000">
              <a:off x="1513298" y="2362416"/>
              <a:ext cx="648000" cy="648000"/>
            </a:xfrm>
            <a:prstGeom prst="teardrop">
              <a:avLst/>
            </a:prstGeom>
            <a:solidFill>
              <a:srgbClr val="5668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TextBox 97">
              <a:extLst>
                <a:ext uri="{FF2B5EF4-FFF2-40B4-BE49-F238E27FC236}">
                  <a16:creationId xmlns:a16="http://schemas.microsoft.com/office/drawing/2014/main" id="{92437CE4-5AFC-4C4F-8B6A-336483927A70}"/>
                </a:ext>
              </a:extLst>
            </p:cNvPr>
            <p:cNvSpPr txBox="1"/>
            <p:nvPr/>
          </p:nvSpPr>
          <p:spPr>
            <a:xfrm>
              <a:off x="1446213" y="2460333"/>
              <a:ext cx="782169" cy="435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AU" sz="1400" b="1" dirty="0">
                  <a:solidFill>
                    <a:schemeClr val="bg1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6mo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5" name="Freeform 38">
            <a:extLst>
              <a:ext uri="{FF2B5EF4-FFF2-40B4-BE49-F238E27FC236}">
                <a16:creationId xmlns:a16="http://schemas.microsoft.com/office/drawing/2014/main" id="{191F408E-3A5B-493F-85A4-AC96AF1C77CA}"/>
              </a:ext>
            </a:extLst>
          </p:cNvPr>
          <p:cNvSpPr>
            <a:spLocks/>
          </p:cNvSpPr>
          <p:nvPr/>
        </p:nvSpPr>
        <p:spPr bwMode="auto">
          <a:xfrm>
            <a:off x="1488691" y="3758790"/>
            <a:ext cx="1976888" cy="440046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Freeform 6">
            <a:extLst>
              <a:ext uri="{FF2B5EF4-FFF2-40B4-BE49-F238E27FC236}">
                <a16:creationId xmlns:a16="http://schemas.microsoft.com/office/drawing/2014/main" id="{804EE2FE-7DEF-4F11-A2A0-443FE187996D}"/>
              </a:ext>
            </a:extLst>
          </p:cNvPr>
          <p:cNvSpPr>
            <a:spLocks/>
          </p:cNvSpPr>
          <p:nvPr/>
        </p:nvSpPr>
        <p:spPr bwMode="auto">
          <a:xfrm>
            <a:off x="5546183" y="3198535"/>
            <a:ext cx="3137483" cy="101317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Oval 42">
            <a:extLst>
              <a:ext uri="{FF2B5EF4-FFF2-40B4-BE49-F238E27FC236}">
                <a16:creationId xmlns:a16="http://schemas.microsoft.com/office/drawing/2014/main" id="{91565DFE-BFF4-4038-A558-9B358191E9ED}"/>
              </a:ext>
            </a:extLst>
          </p:cNvPr>
          <p:cNvSpPr>
            <a:spLocks noChangeAspect="1"/>
          </p:cNvSpPr>
          <p:nvPr/>
        </p:nvSpPr>
        <p:spPr>
          <a:xfrm>
            <a:off x="1267170" y="4738929"/>
            <a:ext cx="164676" cy="1646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56D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Oval 46">
            <a:extLst>
              <a:ext uri="{FF2B5EF4-FFF2-40B4-BE49-F238E27FC236}">
                <a16:creationId xmlns:a16="http://schemas.microsoft.com/office/drawing/2014/main" id="{9C608706-183D-4793-8636-5E8B4F35C10C}"/>
              </a:ext>
            </a:extLst>
          </p:cNvPr>
          <p:cNvSpPr>
            <a:spLocks noChangeAspect="1"/>
          </p:cNvSpPr>
          <p:nvPr/>
        </p:nvSpPr>
        <p:spPr>
          <a:xfrm>
            <a:off x="3587510" y="4725064"/>
            <a:ext cx="164676" cy="1646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56D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ektangel 59">
            <a:extLst>
              <a:ext uri="{FF2B5EF4-FFF2-40B4-BE49-F238E27FC236}">
                <a16:creationId xmlns:a16="http://schemas.microsoft.com/office/drawing/2014/main" id="{A45CA241-A5C8-4E01-9609-BE81C5983E4D}"/>
              </a:ext>
            </a:extLst>
          </p:cNvPr>
          <p:cNvSpPr/>
          <p:nvPr/>
        </p:nvSpPr>
        <p:spPr>
          <a:xfrm>
            <a:off x="7607030" y="6551262"/>
            <a:ext cx="449417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*All cost are estimates</a:t>
            </a:r>
            <a:endParaRPr lang="sv-SE" sz="1000" dirty="0"/>
          </a:p>
        </p:txBody>
      </p:sp>
      <p:cxnSp>
        <p:nvCxnSpPr>
          <p:cNvPr id="61" name="Straight Connector 21">
            <a:extLst>
              <a:ext uri="{FF2B5EF4-FFF2-40B4-BE49-F238E27FC236}">
                <a16:creationId xmlns:a16="http://schemas.microsoft.com/office/drawing/2014/main" id="{90C7FC44-8FEF-4CCA-96B3-8D1A54A283FB}"/>
              </a:ext>
            </a:extLst>
          </p:cNvPr>
          <p:cNvCxnSpPr>
            <a:cxnSpLocks/>
          </p:cNvCxnSpPr>
          <p:nvPr/>
        </p:nvCxnSpPr>
        <p:spPr>
          <a:xfrm flipH="1">
            <a:off x="622008" y="1185500"/>
            <a:ext cx="829386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8" name="Oval 54">
            <a:extLst>
              <a:ext uri="{FF2B5EF4-FFF2-40B4-BE49-F238E27FC236}">
                <a16:creationId xmlns:a16="http://schemas.microsoft.com/office/drawing/2014/main" id="{35A0248A-EEAE-441B-BBC1-E1C3A84D311C}"/>
              </a:ext>
            </a:extLst>
          </p:cNvPr>
          <p:cNvSpPr>
            <a:spLocks noChangeAspect="1"/>
          </p:cNvSpPr>
          <p:nvPr/>
        </p:nvSpPr>
        <p:spPr>
          <a:xfrm>
            <a:off x="6356103" y="4723713"/>
            <a:ext cx="164676" cy="1646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56D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7" name="Group 85">
            <a:extLst>
              <a:ext uri="{FF2B5EF4-FFF2-40B4-BE49-F238E27FC236}">
                <a16:creationId xmlns:a16="http://schemas.microsoft.com/office/drawing/2014/main" id="{A7754763-EA08-4706-97D5-8F890472FD84}"/>
              </a:ext>
            </a:extLst>
          </p:cNvPr>
          <p:cNvGrpSpPr/>
          <p:nvPr/>
        </p:nvGrpSpPr>
        <p:grpSpPr>
          <a:xfrm>
            <a:off x="9386741" y="4691419"/>
            <a:ext cx="1798865" cy="1657529"/>
            <a:chOff x="5371585" y="4733307"/>
            <a:chExt cx="2001488" cy="953592"/>
          </a:xfrm>
        </p:grpSpPr>
        <p:sp>
          <p:nvSpPr>
            <p:cNvPr id="68" name="Text Placeholder 32">
              <a:extLst>
                <a:ext uri="{FF2B5EF4-FFF2-40B4-BE49-F238E27FC236}">
                  <a16:creationId xmlns:a16="http://schemas.microsoft.com/office/drawing/2014/main" id="{710FDE89-37C4-4F0F-9B3C-B20327DE6D66}"/>
                </a:ext>
              </a:extLst>
            </p:cNvPr>
            <p:cNvSpPr txBox="1">
              <a:spLocks/>
            </p:cNvSpPr>
            <p:nvPr/>
          </p:nvSpPr>
          <p:spPr>
            <a:xfrm>
              <a:off x="5371585" y="4998641"/>
              <a:ext cx="1919095" cy="688258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  <a:buClr>
                  <a:srgbClr val="1CC083"/>
                </a:buClr>
              </a:pP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Monthly fee:</a:t>
              </a:r>
              <a:r>
                <a:rPr lang="en-US" sz="9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59 000 SEK</a:t>
              </a:r>
            </a:p>
            <a:p>
              <a:pPr lvl="1">
                <a:lnSpc>
                  <a:spcPct val="130000"/>
                </a:lnSpc>
                <a:buClr>
                  <a:srgbClr val="1CC083"/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Salary 45’</a:t>
              </a:r>
            </a:p>
            <a:p>
              <a:pPr lvl="1">
                <a:lnSpc>
                  <a:spcPct val="130000"/>
                </a:lnSpc>
                <a:buClr>
                  <a:srgbClr val="1CC083"/>
                </a:buClr>
              </a:pPr>
              <a:r>
                <a:rPr lang="en-US" sz="8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Social costs 14’</a:t>
              </a:r>
              <a:br>
                <a:rPr lang="en-US" sz="1100" dirty="0">
                  <a:solidFill>
                    <a:srgbClr val="656D7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endParaRPr lang="en-US" sz="1100" dirty="0">
                <a:solidFill>
                  <a:srgbClr val="656D7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ext Placeholder 33">
              <a:extLst>
                <a:ext uri="{FF2B5EF4-FFF2-40B4-BE49-F238E27FC236}">
                  <a16:creationId xmlns:a16="http://schemas.microsoft.com/office/drawing/2014/main" id="{8C807846-233B-4181-8D1C-625C928698C2}"/>
                </a:ext>
              </a:extLst>
            </p:cNvPr>
            <p:cNvSpPr txBox="1">
              <a:spLocks/>
            </p:cNvSpPr>
            <p:nvPr/>
          </p:nvSpPr>
          <p:spPr>
            <a:xfrm>
              <a:off x="5371591" y="4733307"/>
              <a:ext cx="2001482" cy="318864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200" b="1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Permanent Employment </a:t>
              </a:r>
            </a:p>
            <a:p>
              <a:pPr marL="0" indent="0">
                <a:buNone/>
              </a:pPr>
              <a:r>
                <a:rPr lang="en-AU" sz="1200" b="1" dirty="0">
                  <a:solidFill>
                    <a:srgbClr val="656D78"/>
                  </a:solidFill>
                  <a:latin typeface="Arial" panose="020B0604020202020204" pitchFamily="34" charset="0"/>
                  <a:ea typeface="Open Sans" panose="020B0606030504020204" pitchFamily="34" charset="0"/>
                  <a:cs typeface="Arial" panose="020B0604020202020204" pitchFamily="34" charset="0"/>
                </a:rPr>
                <a:t>6 months</a:t>
              </a:r>
              <a:endParaRPr lang="en-AU" sz="1200" dirty="0">
                <a:solidFill>
                  <a:srgbClr val="656D7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0" name="Oval 54">
            <a:extLst>
              <a:ext uri="{FF2B5EF4-FFF2-40B4-BE49-F238E27FC236}">
                <a16:creationId xmlns:a16="http://schemas.microsoft.com/office/drawing/2014/main" id="{13F81639-DE25-4D7F-97BF-7FAADD7F97E8}"/>
              </a:ext>
            </a:extLst>
          </p:cNvPr>
          <p:cNvSpPr>
            <a:spLocks noChangeAspect="1"/>
          </p:cNvSpPr>
          <p:nvPr/>
        </p:nvSpPr>
        <p:spPr>
          <a:xfrm>
            <a:off x="9038644" y="4716312"/>
            <a:ext cx="164676" cy="16467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656D7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37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9">
            <a:extLst>
              <a:ext uri="{FF2B5EF4-FFF2-40B4-BE49-F238E27FC236}">
                <a16:creationId xmlns:a16="http://schemas.microsoft.com/office/drawing/2014/main" id="{989DAA87-3817-478E-A8AA-A6D4E3BEB54C}"/>
              </a:ext>
            </a:extLst>
          </p:cNvPr>
          <p:cNvSpPr/>
          <p:nvPr/>
        </p:nvSpPr>
        <p:spPr>
          <a:xfrm>
            <a:off x="0" y="707502"/>
            <a:ext cx="75501" cy="861240"/>
          </a:xfrm>
          <a:prstGeom prst="rect">
            <a:avLst/>
          </a:prstGeom>
          <a:solidFill>
            <a:srgbClr val="F57E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57E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Bildobjekt 47" descr="C:\Users\micke\AppData\Local\Microsoft\Windows\INetCache\Content.Word\logo.png">
            <a:extLst>
              <a:ext uri="{FF2B5EF4-FFF2-40B4-BE49-F238E27FC236}">
                <a16:creationId xmlns:a16="http://schemas.microsoft.com/office/drawing/2014/main" id="{E5B0BB38-072B-48B6-A5AB-F8297587FDA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710" y="183627"/>
            <a:ext cx="1160780" cy="5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: Rounded Corners 1">
            <a:extLst>
              <a:ext uri="{FF2B5EF4-FFF2-40B4-BE49-F238E27FC236}">
                <a16:creationId xmlns:a16="http://schemas.microsoft.com/office/drawing/2014/main" id="{EE68C67A-754D-49ED-9476-688F1132404A}"/>
              </a:ext>
            </a:extLst>
          </p:cNvPr>
          <p:cNvSpPr/>
          <p:nvPr/>
        </p:nvSpPr>
        <p:spPr>
          <a:xfrm>
            <a:off x="648700" y="1678746"/>
            <a:ext cx="3451124" cy="695433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First round </a:t>
            </a:r>
          </a:p>
        </p:txBody>
      </p:sp>
      <p:sp>
        <p:nvSpPr>
          <p:cNvPr id="14" name="Rectangle: Rounded Corners 2">
            <a:extLst>
              <a:ext uri="{FF2B5EF4-FFF2-40B4-BE49-F238E27FC236}">
                <a16:creationId xmlns:a16="http://schemas.microsoft.com/office/drawing/2014/main" id="{5CE51BA0-F144-4DE5-8F09-3A67F9021CB4}"/>
              </a:ext>
            </a:extLst>
          </p:cNvPr>
          <p:cNvSpPr/>
          <p:nvPr/>
        </p:nvSpPr>
        <p:spPr>
          <a:xfrm>
            <a:off x="5089598" y="1678745"/>
            <a:ext cx="3772016" cy="695433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Second round</a:t>
            </a:r>
          </a:p>
        </p:txBody>
      </p:sp>
      <p:sp>
        <p:nvSpPr>
          <p:cNvPr id="15" name="Rectangle: Rounded Corners 3">
            <a:extLst>
              <a:ext uri="{FF2B5EF4-FFF2-40B4-BE49-F238E27FC236}">
                <a16:creationId xmlns:a16="http://schemas.microsoft.com/office/drawing/2014/main" id="{0ED7E4F3-A492-4A6D-B52F-738A4D69EF19}"/>
              </a:ext>
            </a:extLst>
          </p:cNvPr>
          <p:cNvSpPr/>
          <p:nvPr/>
        </p:nvSpPr>
        <p:spPr>
          <a:xfrm>
            <a:off x="648701" y="2440406"/>
            <a:ext cx="1154348" cy="98396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Background Check</a:t>
            </a:r>
          </a:p>
        </p:txBody>
      </p:sp>
      <p:sp>
        <p:nvSpPr>
          <p:cNvPr id="16" name="Rectangle: Rounded Corners 4">
            <a:extLst>
              <a:ext uri="{FF2B5EF4-FFF2-40B4-BE49-F238E27FC236}">
                <a16:creationId xmlns:a16="http://schemas.microsoft.com/office/drawing/2014/main" id="{42302FEC-5D63-403E-8B25-C5682855A63E}"/>
              </a:ext>
            </a:extLst>
          </p:cNvPr>
          <p:cNvSpPr/>
          <p:nvPr/>
        </p:nvSpPr>
        <p:spPr>
          <a:xfrm>
            <a:off x="648701" y="3633242"/>
            <a:ext cx="1154348" cy="235046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First round of vetting</a:t>
            </a:r>
          </a:p>
        </p:txBody>
      </p:sp>
      <p:sp>
        <p:nvSpPr>
          <p:cNvPr id="17" name="TextBox 5">
            <a:extLst>
              <a:ext uri="{FF2B5EF4-FFF2-40B4-BE49-F238E27FC236}">
                <a16:creationId xmlns:a16="http://schemas.microsoft.com/office/drawing/2014/main" id="{272057B8-6E29-4A2C-B25C-F4FC55EF4686}"/>
              </a:ext>
            </a:extLst>
          </p:cNvPr>
          <p:cNvSpPr txBox="1"/>
          <p:nvPr/>
        </p:nvSpPr>
        <p:spPr>
          <a:xfrm>
            <a:off x="6261720" y="2413949"/>
            <a:ext cx="264942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Face-to-face-call</a:t>
            </a:r>
          </a:p>
          <a:p>
            <a:pPr marL="574675" lvl="1" indent="-117475">
              <a:buFont typeface="Arial" panose="020B0604020202020204" pitchFamily="34" charset="0"/>
              <a:buChar char="•"/>
            </a:pPr>
            <a:r>
              <a:rPr lang="en-US" sz="1100" dirty="0"/>
              <a:t>Communication skills and second round of vetting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Setting of right expectation (moving to abroad, salary + benefits)</a:t>
            </a: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6D5BE5DF-A29F-4CAD-97AF-59F96FC76BC4}"/>
              </a:ext>
            </a:extLst>
          </p:cNvPr>
          <p:cNvSpPr txBox="1"/>
          <p:nvPr/>
        </p:nvSpPr>
        <p:spPr>
          <a:xfrm>
            <a:off x="6288505" y="3446208"/>
            <a:ext cx="257310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Second technical and aptitude vetting:</a:t>
            </a:r>
          </a:p>
          <a:p>
            <a:pPr marL="225425" indent="-107950">
              <a:buFontTx/>
              <a:buChar char="-"/>
            </a:pPr>
            <a:r>
              <a:rPr lang="en-US" sz="1100" dirty="0"/>
              <a:t>Aptitude</a:t>
            </a:r>
          </a:p>
          <a:p>
            <a:pPr marL="225425" indent="-107950">
              <a:buFontTx/>
              <a:buChar char="-"/>
            </a:pPr>
            <a:r>
              <a:rPr lang="en-US" sz="1100" dirty="0"/>
              <a:t>Logical</a:t>
            </a:r>
          </a:p>
          <a:p>
            <a:pPr marL="225425" indent="-107950">
              <a:buFontTx/>
              <a:buChar char="-"/>
            </a:pPr>
            <a:r>
              <a:rPr lang="en-US" sz="1100" dirty="0"/>
              <a:t>Coding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 err="1"/>
              <a:t>Github</a:t>
            </a:r>
            <a:r>
              <a:rPr lang="en-US" sz="1100" dirty="0"/>
              <a:t> links sharing with client*</a:t>
            </a: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FE9A1D02-47FC-41AF-B611-EE106DBED6BB}"/>
              </a:ext>
            </a:extLst>
          </p:cNvPr>
          <p:cNvSpPr txBox="1"/>
          <p:nvPr/>
        </p:nvSpPr>
        <p:spPr>
          <a:xfrm>
            <a:off x="1793019" y="3619993"/>
            <a:ext cx="229772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Required skills match and expectation setting </a:t>
            </a:r>
          </a:p>
          <a:p>
            <a:pPr marL="574675" lvl="1" indent="-117475">
              <a:buFont typeface="Arial" panose="020B0604020202020204" pitchFamily="34" charset="0"/>
              <a:buChar char="•"/>
            </a:pPr>
            <a:r>
              <a:rPr lang="en-US" sz="1100" dirty="0"/>
              <a:t>CV screening</a:t>
            </a:r>
          </a:p>
          <a:p>
            <a:pPr marL="574675" lvl="1" indent="-117475">
              <a:buFont typeface="Arial" panose="020B0604020202020204" pitchFamily="34" charset="0"/>
              <a:buChar char="•"/>
            </a:pPr>
            <a:r>
              <a:rPr lang="en-US" sz="1100" dirty="0"/>
              <a:t>Communication skills</a:t>
            </a:r>
          </a:p>
          <a:p>
            <a:pPr marL="574675" lvl="1" indent="-117475">
              <a:buFont typeface="Arial" panose="020B0604020202020204" pitchFamily="34" charset="0"/>
              <a:buChar char="•"/>
            </a:pPr>
            <a:r>
              <a:rPr lang="en-US" sz="1100" dirty="0"/>
              <a:t>Candidate expectation setting (willingness to re-locate to Sweden, compensation package, work environment)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Aptitude test (coding/technical skills, logical skills etc.)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Buy-off possibility from existing employment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Technical round of interview</a:t>
            </a:r>
          </a:p>
        </p:txBody>
      </p:sp>
      <p:sp>
        <p:nvSpPr>
          <p:cNvPr id="20" name="TextBox 8">
            <a:extLst>
              <a:ext uri="{FF2B5EF4-FFF2-40B4-BE49-F238E27FC236}">
                <a16:creationId xmlns:a16="http://schemas.microsoft.com/office/drawing/2014/main" id="{1A1066A3-1D9A-4BC0-AC2A-53A8F2A9F4DD}"/>
              </a:ext>
            </a:extLst>
          </p:cNvPr>
          <p:cNvSpPr txBox="1"/>
          <p:nvPr/>
        </p:nvSpPr>
        <p:spPr>
          <a:xfrm>
            <a:off x="1805712" y="2454050"/>
            <a:ext cx="22977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Passport details (for migration)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Academic / Degree certificates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Work track record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Relevant project experience analysis/ case studies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endParaRPr lang="en-US" sz="1100" dirty="0"/>
          </a:p>
        </p:txBody>
      </p:sp>
      <p:sp>
        <p:nvSpPr>
          <p:cNvPr id="21" name="Isosceles Triangle 9">
            <a:extLst>
              <a:ext uri="{FF2B5EF4-FFF2-40B4-BE49-F238E27FC236}">
                <a16:creationId xmlns:a16="http://schemas.microsoft.com/office/drawing/2014/main" id="{786FDE62-F2C7-44EE-A9AD-99FAA653D43A}"/>
              </a:ext>
            </a:extLst>
          </p:cNvPr>
          <p:cNvSpPr/>
          <p:nvPr/>
        </p:nvSpPr>
        <p:spPr>
          <a:xfrm rot="5400000">
            <a:off x="2883445" y="3914818"/>
            <a:ext cx="3473146" cy="737738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10">
            <a:extLst>
              <a:ext uri="{FF2B5EF4-FFF2-40B4-BE49-F238E27FC236}">
                <a16:creationId xmlns:a16="http://schemas.microsoft.com/office/drawing/2014/main" id="{90F6912A-ED92-4B2C-A1DE-0C2EB61B011E}"/>
              </a:ext>
            </a:extLst>
          </p:cNvPr>
          <p:cNvSpPr/>
          <p:nvPr/>
        </p:nvSpPr>
        <p:spPr>
          <a:xfrm>
            <a:off x="5106059" y="3426830"/>
            <a:ext cx="1154348" cy="91121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Tech Skill Check 2</a:t>
            </a:r>
          </a:p>
        </p:txBody>
      </p:sp>
      <p:sp>
        <p:nvSpPr>
          <p:cNvPr id="23" name="Rectangle: Rounded Corners 11">
            <a:extLst>
              <a:ext uri="{FF2B5EF4-FFF2-40B4-BE49-F238E27FC236}">
                <a16:creationId xmlns:a16="http://schemas.microsoft.com/office/drawing/2014/main" id="{87A3E82D-021F-43D3-843D-2154EDA3FCC5}"/>
              </a:ext>
            </a:extLst>
          </p:cNvPr>
          <p:cNvSpPr/>
          <p:nvPr/>
        </p:nvSpPr>
        <p:spPr>
          <a:xfrm>
            <a:off x="5106059" y="2441210"/>
            <a:ext cx="1154348" cy="86269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Soft Skill Check</a:t>
            </a:r>
          </a:p>
        </p:txBody>
      </p:sp>
      <p:cxnSp>
        <p:nvCxnSpPr>
          <p:cNvPr id="24" name="Straight Connector 12">
            <a:extLst>
              <a:ext uri="{FF2B5EF4-FFF2-40B4-BE49-F238E27FC236}">
                <a16:creationId xmlns:a16="http://schemas.microsoft.com/office/drawing/2014/main" id="{97128A24-13EB-434B-A4C6-C5101878ADB1}"/>
              </a:ext>
            </a:extLst>
          </p:cNvPr>
          <p:cNvCxnSpPr/>
          <p:nvPr/>
        </p:nvCxnSpPr>
        <p:spPr>
          <a:xfrm>
            <a:off x="796185" y="3567129"/>
            <a:ext cx="32126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3">
            <a:extLst>
              <a:ext uri="{FF2B5EF4-FFF2-40B4-BE49-F238E27FC236}">
                <a16:creationId xmlns:a16="http://schemas.microsoft.com/office/drawing/2014/main" id="{61104FCA-4CC1-4539-A550-37D6E7264A65}"/>
              </a:ext>
            </a:extLst>
          </p:cNvPr>
          <p:cNvCxnSpPr/>
          <p:nvPr/>
        </p:nvCxnSpPr>
        <p:spPr>
          <a:xfrm>
            <a:off x="5328033" y="3367340"/>
            <a:ext cx="32126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14">
            <a:extLst>
              <a:ext uri="{FF2B5EF4-FFF2-40B4-BE49-F238E27FC236}">
                <a16:creationId xmlns:a16="http://schemas.microsoft.com/office/drawing/2014/main" id="{7C83ACDE-4126-430A-B176-D398A45C2115}"/>
              </a:ext>
            </a:extLst>
          </p:cNvPr>
          <p:cNvCxnSpPr>
            <a:cxnSpLocks/>
          </p:cNvCxnSpPr>
          <p:nvPr/>
        </p:nvCxnSpPr>
        <p:spPr>
          <a:xfrm>
            <a:off x="623184" y="6100917"/>
            <a:ext cx="344113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5">
            <a:extLst>
              <a:ext uri="{FF2B5EF4-FFF2-40B4-BE49-F238E27FC236}">
                <a16:creationId xmlns:a16="http://schemas.microsoft.com/office/drawing/2014/main" id="{9EDE900A-520F-4B4A-81DB-8304B4477EA4}"/>
              </a:ext>
            </a:extLst>
          </p:cNvPr>
          <p:cNvSpPr txBox="1"/>
          <p:nvPr/>
        </p:nvSpPr>
        <p:spPr>
          <a:xfrm>
            <a:off x="1951675" y="6057944"/>
            <a:ext cx="816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1-2 weeks</a:t>
            </a:r>
          </a:p>
        </p:txBody>
      </p:sp>
      <p:cxnSp>
        <p:nvCxnSpPr>
          <p:cNvPr id="28" name="Straight Arrow Connector 16">
            <a:extLst>
              <a:ext uri="{FF2B5EF4-FFF2-40B4-BE49-F238E27FC236}">
                <a16:creationId xmlns:a16="http://schemas.microsoft.com/office/drawing/2014/main" id="{95D1D38A-B7F8-4278-8F61-111063DA0208}"/>
              </a:ext>
            </a:extLst>
          </p:cNvPr>
          <p:cNvCxnSpPr>
            <a:cxnSpLocks/>
          </p:cNvCxnSpPr>
          <p:nvPr/>
        </p:nvCxnSpPr>
        <p:spPr>
          <a:xfrm flipV="1">
            <a:off x="5115476" y="6082206"/>
            <a:ext cx="3795669" cy="1871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7">
            <a:extLst>
              <a:ext uri="{FF2B5EF4-FFF2-40B4-BE49-F238E27FC236}">
                <a16:creationId xmlns:a16="http://schemas.microsoft.com/office/drawing/2014/main" id="{23B27B38-D1D7-46CA-8CFA-6ADEAC12629E}"/>
              </a:ext>
            </a:extLst>
          </p:cNvPr>
          <p:cNvSpPr txBox="1"/>
          <p:nvPr/>
        </p:nvSpPr>
        <p:spPr>
          <a:xfrm>
            <a:off x="6726777" y="6055776"/>
            <a:ext cx="816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1-2 weeks</a:t>
            </a:r>
          </a:p>
        </p:txBody>
      </p:sp>
      <p:sp>
        <p:nvSpPr>
          <p:cNvPr id="30" name="TextBox 18">
            <a:extLst>
              <a:ext uri="{FF2B5EF4-FFF2-40B4-BE49-F238E27FC236}">
                <a16:creationId xmlns:a16="http://schemas.microsoft.com/office/drawing/2014/main" id="{0207BA15-037C-4C13-BECA-7B981CFED7F6}"/>
              </a:ext>
            </a:extLst>
          </p:cNvPr>
          <p:cNvSpPr txBox="1"/>
          <p:nvPr/>
        </p:nvSpPr>
        <p:spPr>
          <a:xfrm>
            <a:off x="6297765" y="4416241"/>
            <a:ext cx="264942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Face-to-face call (1-2 rounds)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Client vetting procedure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Setting of right final expectations (detailed offer package, re-location etc.)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endParaRPr lang="en-US" sz="1100" dirty="0"/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Finalization and closing of the candidate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Practicalities and administration to bring candidate to Sweden starts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en-US" sz="1100" dirty="0"/>
              <a:t>Clean chit (police verification)</a:t>
            </a:r>
          </a:p>
        </p:txBody>
      </p:sp>
      <p:sp>
        <p:nvSpPr>
          <p:cNvPr id="31" name="Rectangle: Rounded Corners 19">
            <a:extLst>
              <a:ext uri="{FF2B5EF4-FFF2-40B4-BE49-F238E27FC236}">
                <a16:creationId xmlns:a16="http://schemas.microsoft.com/office/drawing/2014/main" id="{1C7647BE-EED3-4E8C-841B-14B19DE79DB5}"/>
              </a:ext>
            </a:extLst>
          </p:cNvPr>
          <p:cNvSpPr/>
          <p:nvPr/>
        </p:nvSpPr>
        <p:spPr>
          <a:xfrm>
            <a:off x="5115476" y="4447471"/>
            <a:ext cx="1154348" cy="86034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Face-to-face meeting with client</a:t>
            </a:r>
          </a:p>
        </p:txBody>
      </p:sp>
      <p:cxnSp>
        <p:nvCxnSpPr>
          <p:cNvPr id="32" name="Straight Connector 20">
            <a:extLst>
              <a:ext uri="{FF2B5EF4-FFF2-40B4-BE49-F238E27FC236}">
                <a16:creationId xmlns:a16="http://schemas.microsoft.com/office/drawing/2014/main" id="{DA6DB3D1-86D4-47D7-AFE1-B6BE3DD1D087}"/>
              </a:ext>
            </a:extLst>
          </p:cNvPr>
          <p:cNvCxnSpPr/>
          <p:nvPr/>
        </p:nvCxnSpPr>
        <p:spPr>
          <a:xfrm>
            <a:off x="5328033" y="4388317"/>
            <a:ext cx="321268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: Rounded Corners 28">
            <a:extLst>
              <a:ext uri="{FF2B5EF4-FFF2-40B4-BE49-F238E27FC236}">
                <a16:creationId xmlns:a16="http://schemas.microsoft.com/office/drawing/2014/main" id="{E3EC0AE4-C2C6-425A-A98D-2CD2C846DC48}"/>
              </a:ext>
            </a:extLst>
          </p:cNvPr>
          <p:cNvSpPr/>
          <p:nvPr/>
        </p:nvSpPr>
        <p:spPr>
          <a:xfrm>
            <a:off x="5107905" y="5373625"/>
            <a:ext cx="1154348" cy="61895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Close the candidate</a:t>
            </a:r>
          </a:p>
        </p:txBody>
      </p:sp>
      <p:sp>
        <p:nvSpPr>
          <p:cNvPr id="36" name="Platshållare för bildnummer 3">
            <a:extLst>
              <a:ext uri="{FF2B5EF4-FFF2-40B4-BE49-F238E27FC236}">
                <a16:creationId xmlns:a16="http://schemas.microsoft.com/office/drawing/2014/main" id="{6E727C9A-3905-4A04-887E-05790F9FF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EECEE88-6D9E-462C-8529-697CD165A3F5}" type="slidenum">
              <a:rPr lang="en-US" smtClean="0"/>
              <a:t>5</a:t>
            </a:fld>
            <a:endParaRPr lang="en-US" dirty="0"/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E5FAC580-A24E-4554-9B87-CFFFE2B02DB0}"/>
              </a:ext>
            </a:extLst>
          </p:cNvPr>
          <p:cNvSpPr txBox="1">
            <a:spLocks/>
          </p:cNvSpPr>
          <p:nvPr/>
        </p:nvSpPr>
        <p:spPr>
          <a:xfrm>
            <a:off x="560327" y="707502"/>
            <a:ext cx="8875773" cy="48013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800" b="1" dirty="0">
                <a:solidFill>
                  <a:schemeClr val="tx2"/>
                </a:solidFill>
                <a:latin typeface="Arial Narrow" panose="020B0606020202030204" pitchFamily="34" charset="0"/>
              </a:rPr>
              <a:t>Structured vetting process in order to finalize candidate </a:t>
            </a:r>
          </a:p>
        </p:txBody>
      </p:sp>
      <p:cxnSp>
        <p:nvCxnSpPr>
          <p:cNvPr id="39" name="Straight Connector 21">
            <a:extLst>
              <a:ext uri="{FF2B5EF4-FFF2-40B4-BE49-F238E27FC236}">
                <a16:creationId xmlns:a16="http://schemas.microsoft.com/office/drawing/2014/main" id="{E2FC628E-5D32-40AA-BCB1-4321E86C9B55}"/>
              </a:ext>
            </a:extLst>
          </p:cNvPr>
          <p:cNvCxnSpPr>
            <a:cxnSpLocks/>
          </p:cNvCxnSpPr>
          <p:nvPr/>
        </p:nvCxnSpPr>
        <p:spPr>
          <a:xfrm flipH="1">
            <a:off x="622008" y="1185500"/>
            <a:ext cx="829386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469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Rounded Corners 3">
            <a:extLst>
              <a:ext uri="{FF2B5EF4-FFF2-40B4-BE49-F238E27FC236}">
                <a16:creationId xmlns:a16="http://schemas.microsoft.com/office/drawing/2014/main" id="{33A9AB41-03C2-4F5E-B636-451BEDAA6160}"/>
              </a:ext>
            </a:extLst>
          </p:cNvPr>
          <p:cNvSpPr/>
          <p:nvPr/>
        </p:nvSpPr>
        <p:spPr>
          <a:xfrm>
            <a:off x="678165" y="1462421"/>
            <a:ext cx="1620000" cy="485029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Candidate Search</a:t>
            </a:r>
          </a:p>
        </p:txBody>
      </p:sp>
      <p:sp>
        <p:nvSpPr>
          <p:cNvPr id="34" name="textruta 33">
            <a:extLst>
              <a:ext uri="{FF2B5EF4-FFF2-40B4-BE49-F238E27FC236}">
                <a16:creationId xmlns:a16="http://schemas.microsoft.com/office/drawing/2014/main" id="{0A35A84A-516C-4D82-914A-EE84E89F40F2}"/>
              </a:ext>
            </a:extLst>
          </p:cNvPr>
          <p:cNvSpPr txBox="1"/>
          <p:nvPr/>
        </p:nvSpPr>
        <p:spPr>
          <a:xfrm>
            <a:off x="574423" y="2090438"/>
            <a:ext cx="1752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 Narrow" panose="020B0606020202030204" pitchFamily="34" charset="0"/>
                <a:cs typeface="Calibri" panose="020F0502020204030204" pitchFamily="34" charset="0"/>
              </a:rPr>
              <a:t>Client requirement analysis and alignment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 Narrow" panose="020B0606020202030204" pitchFamily="34" charset="0"/>
                <a:cs typeface="Calibri" panose="020F0502020204030204" pitchFamily="34" charset="0"/>
              </a:rPr>
              <a:t>Initiation of candidate search by Otivr supplier HR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 Narrow" panose="020B0606020202030204" pitchFamily="34" charset="0"/>
                <a:cs typeface="Calibri" panose="020F0502020204030204" pitchFamily="34" charset="0"/>
              </a:rPr>
              <a:t>Otivr have a pre-built infrastructure with Otivr supplier HR to find and select top candidates for each requirement on the market</a:t>
            </a: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87B3EBF5-78FC-456A-B44B-905915A5C950}"/>
              </a:ext>
            </a:extLst>
          </p:cNvPr>
          <p:cNvSpPr txBox="1"/>
          <p:nvPr/>
        </p:nvSpPr>
        <p:spPr>
          <a:xfrm>
            <a:off x="2688168" y="2090437"/>
            <a:ext cx="19273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Candidates are evaluated through two levels of </a:t>
            </a:r>
            <a:r>
              <a:rPr lang="en-US" sz="1000" b="1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technical vetting </a:t>
            </a: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with technical tests and a technical round of interview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Second step is to evaluate a candidate’s </a:t>
            </a:r>
            <a:r>
              <a:rPr lang="en-US" sz="1000" b="1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soft skills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A </a:t>
            </a:r>
            <a:r>
              <a:rPr lang="en-US" sz="1000" b="1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background check </a:t>
            </a: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of the candidate is always done including academic, work and career validation</a:t>
            </a:r>
          </a:p>
        </p:txBody>
      </p:sp>
      <p:sp>
        <p:nvSpPr>
          <p:cNvPr id="46" name="textruta 45">
            <a:extLst>
              <a:ext uri="{FF2B5EF4-FFF2-40B4-BE49-F238E27FC236}">
                <a16:creationId xmlns:a16="http://schemas.microsoft.com/office/drawing/2014/main" id="{AB22232D-0677-4077-8EE0-4450D93553B9}"/>
              </a:ext>
            </a:extLst>
          </p:cNvPr>
          <p:cNvSpPr txBox="1"/>
          <p:nvPr/>
        </p:nvSpPr>
        <p:spPr>
          <a:xfrm>
            <a:off x="5086643" y="2090438"/>
            <a:ext cx="1699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 Narrow" panose="020B0606020202030204" pitchFamily="34" charset="0"/>
                <a:cs typeface="Calibri" panose="020F0502020204030204" pitchFamily="34" charset="0"/>
              </a:rPr>
              <a:t>Presentation of short-listed candidates</a:t>
            </a:r>
            <a:endParaRPr lang="en-US" sz="1000" dirty="0">
              <a:solidFill>
                <a:prstClr val="black"/>
              </a:solidFill>
              <a:latin typeface="Arial Narrow" panose="020B0606020202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Interview with client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Candidate finalization</a:t>
            </a:r>
          </a:p>
        </p:txBody>
      </p:sp>
      <p:sp>
        <p:nvSpPr>
          <p:cNvPr id="47" name="textruta 46">
            <a:extLst>
              <a:ext uri="{FF2B5EF4-FFF2-40B4-BE49-F238E27FC236}">
                <a16:creationId xmlns:a16="http://schemas.microsoft.com/office/drawing/2014/main" id="{62F601DC-6D12-46A5-9A2A-9A7E5CBEDB29}"/>
              </a:ext>
            </a:extLst>
          </p:cNvPr>
          <p:cNvSpPr txBox="1"/>
          <p:nvPr/>
        </p:nvSpPr>
        <p:spPr>
          <a:xfrm>
            <a:off x="7355439" y="2090438"/>
            <a:ext cx="1740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A high quality candidate matching client’s requirements is now ready and processed to work for the client according to processing timelines</a:t>
            </a:r>
          </a:p>
        </p:txBody>
      </p:sp>
      <p:sp>
        <p:nvSpPr>
          <p:cNvPr id="51" name="Rectangle: Rounded Corners 3">
            <a:extLst>
              <a:ext uri="{FF2B5EF4-FFF2-40B4-BE49-F238E27FC236}">
                <a16:creationId xmlns:a16="http://schemas.microsoft.com/office/drawing/2014/main" id="{77AFBF8A-80B2-4987-A6E4-193A714CFD96}"/>
              </a:ext>
            </a:extLst>
          </p:cNvPr>
          <p:cNvSpPr/>
          <p:nvPr/>
        </p:nvSpPr>
        <p:spPr>
          <a:xfrm>
            <a:off x="2867823" y="1462421"/>
            <a:ext cx="1620000" cy="485029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Vetting Process</a:t>
            </a:r>
          </a:p>
        </p:txBody>
      </p:sp>
      <p:sp>
        <p:nvSpPr>
          <p:cNvPr id="52" name="Rectangle: Rounded Corners 3">
            <a:extLst>
              <a:ext uri="{FF2B5EF4-FFF2-40B4-BE49-F238E27FC236}">
                <a16:creationId xmlns:a16="http://schemas.microsoft.com/office/drawing/2014/main" id="{D4E90D5D-CC5D-4460-9F52-72BAB45E4A9E}"/>
              </a:ext>
            </a:extLst>
          </p:cNvPr>
          <p:cNvSpPr/>
          <p:nvPr/>
        </p:nvSpPr>
        <p:spPr>
          <a:xfrm>
            <a:off x="5093886" y="1462421"/>
            <a:ext cx="1620000" cy="485029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Final Evaluation</a:t>
            </a:r>
          </a:p>
        </p:txBody>
      </p:sp>
      <p:sp>
        <p:nvSpPr>
          <p:cNvPr id="53" name="Rectangle: Rounded Corners 3">
            <a:extLst>
              <a:ext uri="{FF2B5EF4-FFF2-40B4-BE49-F238E27FC236}">
                <a16:creationId xmlns:a16="http://schemas.microsoft.com/office/drawing/2014/main" id="{A792593B-152D-494C-8B11-C1E702E3C953}"/>
              </a:ext>
            </a:extLst>
          </p:cNvPr>
          <p:cNvSpPr/>
          <p:nvPr/>
        </p:nvSpPr>
        <p:spPr>
          <a:xfrm>
            <a:off x="7368126" y="1462421"/>
            <a:ext cx="1620000" cy="485029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Ready Top Talent</a:t>
            </a:r>
          </a:p>
        </p:txBody>
      </p:sp>
      <p:cxnSp>
        <p:nvCxnSpPr>
          <p:cNvPr id="54" name="Rak koppling 53">
            <a:extLst>
              <a:ext uri="{FF2B5EF4-FFF2-40B4-BE49-F238E27FC236}">
                <a16:creationId xmlns:a16="http://schemas.microsoft.com/office/drawing/2014/main" id="{30F7FB6F-E9AD-4DB2-ACA8-6B4F91952E21}"/>
              </a:ext>
            </a:extLst>
          </p:cNvPr>
          <p:cNvCxnSpPr>
            <a:cxnSpLocks/>
          </p:cNvCxnSpPr>
          <p:nvPr/>
        </p:nvCxnSpPr>
        <p:spPr>
          <a:xfrm>
            <a:off x="2520472" y="1432810"/>
            <a:ext cx="0" cy="273600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8" name="Rak koppling 57">
            <a:extLst>
              <a:ext uri="{FF2B5EF4-FFF2-40B4-BE49-F238E27FC236}">
                <a16:creationId xmlns:a16="http://schemas.microsoft.com/office/drawing/2014/main" id="{E0ACAC22-B3DF-4E6B-9DED-CF469BD21667}"/>
              </a:ext>
            </a:extLst>
          </p:cNvPr>
          <p:cNvCxnSpPr>
            <a:cxnSpLocks/>
          </p:cNvCxnSpPr>
          <p:nvPr/>
        </p:nvCxnSpPr>
        <p:spPr>
          <a:xfrm>
            <a:off x="4808957" y="1432810"/>
            <a:ext cx="0" cy="273600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9" name="Rak koppling 58">
            <a:extLst>
              <a:ext uri="{FF2B5EF4-FFF2-40B4-BE49-F238E27FC236}">
                <a16:creationId xmlns:a16="http://schemas.microsoft.com/office/drawing/2014/main" id="{2D2E9587-D35E-427B-98E7-A19268C900C1}"/>
              </a:ext>
            </a:extLst>
          </p:cNvPr>
          <p:cNvCxnSpPr>
            <a:cxnSpLocks/>
          </p:cNvCxnSpPr>
          <p:nvPr/>
        </p:nvCxnSpPr>
        <p:spPr>
          <a:xfrm>
            <a:off x="7098317" y="1432810"/>
            <a:ext cx="0" cy="273600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7" name="Rectangle: Rounded Corners 1">
            <a:extLst>
              <a:ext uri="{FF2B5EF4-FFF2-40B4-BE49-F238E27FC236}">
                <a16:creationId xmlns:a16="http://schemas.microsoft.com/office/drawing/2014/main" id="{B83E95A9-7DF7-42DD-9821-F8353CAF5F9F}"/>
              </a:ext>
            </a:extLst>
          </p:cNvPr>
          <p:cNvSpPr/>
          <p:nvPr/>
        </p:nvSpPr>
        <p:spPr>
          <a:xfrm>
            <a:off x="593854" y="4216208"/>
            <a:ext cx="4157423" cy="468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First round of screening</a:t>
            </a:r>
            <a:r>
              <a:rPr lang="en-US" sz="10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, </a:t>
            </a:r>
            <a:r>
              <a:rPr lang="en-US" sz="1000" dirty="0">
                <a:latin typeface="Arial Narrow" panose="020B0606020202030204" pitchFamily="34" charset="0"/>
              </a:rPr>
              <a:t>1-2 weeks</a:t>
            </a:r>
          </a:p>
        </p:txBody>
      </p:sp>
      <p:sp>
        <p:nvSpPr>
          <p:cNvPr id="69" name="Rectangle: Rounded Corners 1">
            <a:extLst>
              <a:ext uri="{FF2B5EF4-FFF2-40B4-BE49-F238E27FC236}">
                <a16:creationId xmlns:a16="http://schemas.microsoft.com/office/drawing/2014/main" id="{00FCE7AE-3699-4D9A-A373-47182717D951}"/>
              </a:ext>
            </a:extLst>
          </p:cNvPr>
          <p:cNvSpPr/>
          <p:nvPr/>
        </p:nvSpPr>
        <p:spPr>
          <a:xfrm>
            <a:off x="4839934" y="4218081"/>
            <a:ext cx="2218095" cy="468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Final screening and candidate finalization</a:t>
            </a:r>
            <a:r>
              <a:rPr lang="en-US" sz="10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, 1 week</a:t>
            </a:r>
          </a:p>
        </p:txBody>
      </p:sp>
      <p:sp>
        <p:nvSpPr>
          <p:cNvPr id="26" name="Rectangle: Rounded Corners 1">
            <a:extLst>
              <a:ext uri="{FF2B5EF4-FFF2-40B4-BE49-F238E27FC236}">
                <a16:creationId xmlns:a16="http://schemas.microsoft.com/office/drawing/2014/main" id="{330F8C3E-7909-473A-9BEB-5A39EC7B9D73}"/>
              </a:ext>
            </a:extLst>
          </p:cNvPr>
          <p:cNvSpPr/>
          <p:nvPr/>
        </p:nvSpPr>
        <p:spPr>
          <a:xfrm>
            <a:off x="7184786" y="4218081"/>
            <a:ext cx="2009195" cy="4680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Re-location and start at client site, 4-5 weeks</a:t>
            </a:r>
          </a:p>
        </p:txBody>
      </p:sp>
      <p:sp>
        <p:nvSpPr>
          <p:cNvPr id="27" name="Rectangle: Rounded Corners 3">
            <a:extLst>
              <a:ext uri="{FF2B5EF4-FFF2-40B4-BE49-F238E27FC236}">
                <a16:creationId xmlns:a16="http://schemas.microsoft.com/office/drawing/2014/main" id="{26A23382-B74F-4B14-A1B7-10C873A4AD05}"/>
              </a:ext>
            </a:extLst>
          </p:cNvPr>
          <p:cNvSpPr/>
          <p:nvPr/>
        </p:nvSpPr>
        <p:spPr>
          <a:xfrm>
            <a:off x="593854" y="5125579"/>
            <a:ext cx="1296190" cy="1015663"/>
          </a:xfrm>
          <a:prstGeom prst="round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Vetting Process</a:t>
            </a:r>
          </a:p>
          <a:p>
            <a:pPr algn="ctr"/>
            <a:r>
              <a:rPr lang="en-US" sz="12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- In Detail</a:t>
            </a:r>
          </a:p>
        </p:txBody>
      </p:sp>
      <p:sp>
        <p:nvSpPr>
          <p:cNvPr id="28" name="Rectangle: Rounded Corners 3">
            <a:extLst>
              <a:ext uri="{FF2B5EF4-FFF2-40B4-BE49-F238E27FC236}">
                <a16:creationId xmlns:a16="http://schemas.microsoft.com/office/drawing/2014/main" id="{D413C4F7-9D76-402E-8035-1A30654DF5A1}"/>
              </a:ext>
            </a:extLst>
          </p:cNvPr>
          <p:cNvSpPr/>
          <p:nvPr/>
        </p:nvSpPr>
        <p:spPr>
          <a:xfrm>
            <a:off x="2398268" y="4801578"/>
            <a:ext cx="1440000" cy="64800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First Round Vetting</a:t>
            </a:r>
          </a:p>
        </p:txBody>
      </p:sp>
      <p:sp>
        <p:nvSpPr>
          <p:cNvPr id="29" name="Rectangle: Rounded Corners 3">
            <a:extLst>
              <a:ext uri="{FF2B5EF4-FFF2-40B4-BE49-F238E27FC236}">
                <a16:creationId xmlns:a16="http://schemas.microsoft.com/office/drawing/2014/main" id="{E1522579-9CAD-4D25-8194-A32A2C4FB6C0}"/>
              </a:ext>
            </a:extLst>
          </p:cNvPr>
          <p:cNvSpPr/>
          <p:nvPr/>
        </p:nvSpPr>
        <p:spPr>
          <a:xfrm>
            <a:off x="7753981" y="4801578"/>
            <a:ext cx="1440000" cy="64800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Soft Skills</a:t>
            </a:r>
          </a:p>
        </p:txBody>
      </p:sp>
      <p:sp>
        <p:nvSpPr>
          <p:cNvPr id="30" name="Rectangle: Rounded Corners 3">
            <a:extLst>
              <a:ext uri="{FF2B5EF4-FFF2-40B4-BE49-F238E27FC236}">
                <a16:creationId xmlns:a16="http://schemas.microsoft.com/office/drawing/2014/main" id="{67A1D8A4-B91A-424C-85A8-E98C0FFAFB82}"/>
              </a:ext>
            </a:extLst>
          </p:cNvPr>
          <p:cNvSpPr/>
          <p:nvPr/>
        </p:nvSpPr>
        <p:spPr>
          <a:xfrm>
            <a:off x="4118399" y="4801578"/>
            <a:ext cx="1440000" cy="64800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Technical Test</a:t>
            </a:r>
          </a:p>
        </p:txBody>
      </p:sp>
      <p:sp>
        <p:nvSpPr>
          <p:cNvPr id="31" name="Rectangle: Rounded Corners 3">
            <a:extLst>
              <a:ext uri="{FF2B5EF4-FFF2-40B4-BE49-F238E27FC236}">
                <a16:creationId xmlns:a16="http://schemas.microsoft.com/office/drawing/2014/main" id="{9DB6D884-CC15-4B0F-9083-CF1ECB2B9378}"/>
              </a:ext>
            </a:extLst>
          </p:cNvPr>
          <p:cNvSpPr/>
          <p:nvPr/>
        </p:nvSpPr>
        <p:spPr>
          <a:xfrm>
            <a:off x="5945064" y="4792700"/>
            <a:ext cx="1440000" cy="648000"/>
          </a:xfrm>
          <a:prstGeom prst="rightArrow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Technical Interview</a:t>
            </a:r>
          </a:p>
        </p:txBody>
      </p:sp>
      <p:sp>
        <p:nvSpPr>
          <p:cNvPr id="36" name="textruta 35">
            <a:extLst>
              <a:ext uri="{FF2B5EF4-FFF2-40B4-BE49-F238E27FC236}">
                <a16:creationId xmlns:a16="http://schemas.microsoft.com/office/drawing/2014/main" id="{FD8CD848-FD40-43EA-99A8-2311E81753C6}"/>
              </a:ext>
            </a:extLst>
          </p:cNvPr>
          <p:cNvSpPr txBox="1"/>
          <p:nvPr/>
        </p:nvSpPr>
        <p:spPr>
          <a:xfrm>
            <a:off x="2021142" y="5437626"/>
            <a:ext cx="187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 Narrow" panose="020B0606020202030204" pitchFamily="34" charset="0"/>
                <a:cs typeface="Calibri" panose="020F0502020204030204" pitchFamily="34" charset="0"/>
              </a:rPr>
              <a:t>CV screening and phone interviews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 Narrow" panose="020B0606020202030204" pitchFamily="34" charset="0"/>
                <a:cs typeface="Calibri" panose="020F0502020204030204" pitchFamily="34" charset="0"/>
              </a:rPr>
              <a:t>First round of general evaluation of the candidate </a:t>
            </a:r>
            <a:br>
              <a:rPr lang="en-US" sz="1000" dirty="0">
                <a:latin typeface="Arial Narrow" panose="020B0606020202030204" pitchFamily="34" charset="0"/>
                <a:cs typeface="Calibri" panose="020F0502020204030204" pitchFamily="34" charset="0"/>
              </a:rPr>
            </a:br>
            <a:r>
              <a:rPr lang="en-US" sz="1000" dirty="0">
                <a:latin typeface="Arial Narrow" panose="020B0606020202030204" pitchFamily="34" charset="0"/>
                <a:cs typeface="Calibri" panose="020F0502020204030204" pitchFamily="34" charset="0"/>
              </a:rPr>
              <a:t>on required skill-sets</a:t>
            </a:r>
          </a:p>
        </p:txBody>
      </p:sp>
      <p:sp>
        <p:nvSpPr>
          <p:cNvPr id="38" name="textruta 37">
            <a:extLst>
              <a:ext uri="{FF2B5EF4-FFF2-40B4-BE49-F238E27FC236}">
                <a16:creationId xmlns:a16="http://schemas.microsoft.com/office/drawing/2014/main" id="{4FEAAB8E-F9A0-42CF-952B-E71D47359D65}"/>
              </a:ext>
            </a:extLst>
          </p:cNvPr>
          <p:cNvSpPr txBox="1"/>
          <p:nvPr/>
        </p:nvSpPr>
        <p:spPr>
          <a:xfrm>
            <a:off x="3739332" y="5440826"/>
            <a:ext cx="19926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 Narrow" panose="020B0606020202030204" pitchFamily="34" charset="0"/>
                <a:cs typeface="Calibri" panose="020F0502020204030204" pitchFamily="34" charset="0"/>
              </a:rPr>
              <a:t>Multiple choice coding questions based on skills and aptitude tests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Arial Narrow" panose="020B0606020202030204" pitchFamily="34" charset="0"/>
                <a:cs typeface="Calibri" panose="020F0502020204030204" pitchFamily="34" charset="0"/>
              </a:rPr>
              <a:t>Simulated coding test to check hands-on experience of candidates coding skills</a:t>
            </a:r>
          </a:p>
        </p:txBody>
      </p:sp>
      <p:sp>
        <p:nvSpPr>
          <p:cNvPr id="39" name="textruta 38">
            <a:extLst>
              <a:ext uri="{FF2B5EF4-FFF2-40B4-BE49-F238E27FC236}">
                <a16:creationId xmlns:a16="http://schemas.microsoft.com/office/drawing/2014/main" id="{563C1D1F-7BE6-49CB-8CD9-F54F75918126}"/>
              </a:ext>
            </a:extLst>
          </p:cNvPr>
          <p:cNvSpPr txBox="1"/>
          <p:nvPr/>
        </p:nvSpPr>
        <p:spPr>
          <a:xfrm>
            <a:off x="5826190" y="5435482"/>
            <a:ext cx="1632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Skill-matching analysis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Deep technical assessment done by Otivr authorized senior subject matter experts</a:t>
            </a:r>
          </a:p>
        </p:txBody>
      </p:sp>
      <p:sp>
        <p:nvSpPr>
          <p:cNvPr id="40" name="textruta 39">
            <a:extLst>
              <a:ext uri="{FF2B5EF4-FFF2-40B4-BE49-F238E27FC236}">
                <a16:creationId xmlns:a16="http://schemas.microsoft.com/office/drawing/2014/main" id="{3E646BBC-B7EF-40AC-8796-997525379D93}"/>
              </a:ext>
            </a:extLst>
          </p:cNvPr>
          <p:cNvSpPr txBox="1"/>
          <p:nvPr/>
        </p:nvSpPr>
        <p:spPr>
          <a:xfrm>
            <a:off x="7591140" y="5437625"/>
            <a:ext cx="1740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Assessment of soft skills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Client interview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prstClr val="black"/>
                </a:solidFill>
                <a:latin typeface="Arial Narrow" panose="020B0606020202030204" pitchFamily="34" charset="0"/>
                <a:cs typeface="Calibri" panose="020F0502020204030204" pitchFamily="34" charset="0"/>
              </a:rPr>
              <a:t>Final offer and candidate signature</a:t>
            </a:r>
          </a:p>
        </p:txBody>
      </p:sp>
      <p:sp>
        <p:nvSpPr>
          <p:cNvPr id="2" name="Platshållare för bildnummer 1">
            <a:extLst>
              <a:ext uri="{FF2B5EF4-FFF2-40B4-BE49-F238E27FC236}">
                <a16:creationId xmlns:a16="http://schemas.microsoft.com/office/drawing/2014/main" id="{F9C201CA-2095-4F20-8ABF-25470B031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CEE88-6D9E-462C-8529-697CD165A3F5}" type="slidenum">
              <a:rPr lang="en-US" smtClean="0"/>
              <a:t>6</a:t>
            </a:fld>
            <a:endParaRPr lang="en-US" dirty="0"/>
          </a:p>
        </p:txBody>
      </p:sp>
      <p:sp>
        <p:nvSpPr>
          <p:cNvPr id="41" name="Rectangle 89">
            <a:extLst>
              <a:ext uri="{FF2B5EF4-FFF2-40B4-BE49-F238E27FC236}">
                <a16:creationId xmlns:a16="http://schemas.microsoft.com/office/drawing/2014/main" id="{1D1A4FA8-E65B-4866-95EE-AD301ED6809B}"/>
              </a:ext>
            </a:extLst>
          </p:cNvPr>
          <p:cNvSpPr/>
          <p:nvPr/>
        </p:nvSpPr>
        <p:spPr>
          <a:xfrm>
            <a:off x="0" y="707502"/>
            <a:ext cx="75501" cy="861240"/>
          </a:xfrm>
          <a:prstGeom prst="rect">
            <a:avLst/>
          </a:prstGeom>
          <a:solidFill>
            <a:srgbClr val="F57E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57E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Bildobjekt 47" descr="C:\Users\micke\AppData\Local\Microsoft\Windows\INetCache\Content.Word\logo.png">
            <a:extLst>
              <a:ext uri="{FF2B5EF4-FFF2-40B4-BE49-F238E27FC236}">
                <a16:creationId xmlns:a16="http://schemas.microsoft.com/office/drawing/2014/main" id="{42120C63-F8D7-4BE9-9DF0-422B6D37F1F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710" y="183627"/>
            <a:ext cx="1160780" cy="52387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id="{EE42B263-5B41-4035-B9A3-80D7F2806E58}"/>
              </a:ext>
            </a:extLst>
          </p:cNvPr>
          <p:cNvSpPr txBox="1">
            <a:spLocks/>
          </p:cNvSpPr>
          <p:nvPr/>
        </p:nvSpPr>
        <p:spPr>
          <a:xfrm>
            <a:off x="560327" y="707502"/>
            <a:ext cx="7193648" cy="48013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Otivr - Candidate Selection Process</a:t>
            </a:r>
          </a:p>
        </p:txBody>
      </p:sp>
      <p:cxnSp>
        <p:nvCxnSpPr>
          <p:cNvPr id="45" name="Straight Connector 21">
            <a:extLst>
              <a:ext uri="{FF2B5EF4-FFF2-40B4-BE49-F238E27FC236}">
                <a16:creationId xmlns:a16="http://schemas.microsoft.com/office/drawing/2014/main" id="{5C659E81-B1F5-4FF5-85C0-D138E9CB391D}"/>
              </a:ext>
            </a:extLst>
          </p:cNvPr>
          <p:cNvCxnSpPr>
            <a:cxnSpLocks/>
          </p:cNvCxnSpPr>
          <p:nvPr/>
        </p:nvCxnSpPr>
        <p:spPr>
          <a:xfrm flipH="1">
            <a:off x="622008" y="1185500"/>
            <a:ext cx="829386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415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89">
            <a:extLst>
              <a:ext uri="{FF2B5EF4-FFF2-40B4-BE49-F238E27FC236}">
                <a16:creationId xmlns:a16="http://schemas.microsoft.com/office/drawing/2014/main" id="{1D1A4FA8-E65B-4866-95EE-AD301ED6809B}"/>
              </a:ext>
            </a:extLst>
          </p:cNvPr>
          <p:cNvSpPr/>
          <p:nvPr/>
        </p:nvSpPr>
        <p:spPr>
          <a:xfrm>
            <a:off x="0" y="707502"/>
            <a:ext cx="75501" cy="861240"/>
          </a:xfrm>
          <a:prstGeom prst="rect">
            <a:avLst/>
          </a:prstGeom>
          <a:solidFill>
            <a:srgbClr val="F57E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57E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Bildobjekt 47" descr="C:\Users\micke\AppData\Local\Microsoft\Windows\INetCache\Content.Word\logo.png">
            <a:extLst>
              <a:ext uri="{FF2B5EF4-FFF2-40B4-BE49-F238E27FC236}">
                <a16:creationId xmlns:a16="http://schemas.microsoft.com/office/drawing/2014/main" id="{42120C63-F8D7-4BE9-9DF0-422B6D37F1F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3710" y="183627"/>
            <a:ext cx="1160780" cy="5238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8" name="Straight Arrow Connector 38">
            <a:extLst>
              <a:ext uri="{FF2B5EF4-FFF2-40B4-BE49-F238E27FC236}">
                <a16:creationId xmlns:a16="http://schemas.microsoft.com/office/drawing/2014/main" id="{CACE30D3-DE6F-4088-B23A-5BA48DFC2CF7}"/>
              </a:ext>
            </a:extLst>
          </p:cNvPr>
          <p:cNvCxnSpPr>
            <a:cxnSpLocks/>
          </p:cNvCxnSpPr>
          <p:nvPr/>
        </p:nvCxnSpPr>
        <p:spPr>
          <a:xfrm flipV="1">
            <a:off x="1913568" y="5852386"/>
            <a:ext cx="1957363" cy="1"/>
          </a:xfrm>
          <a:prstGeom prst="straightConnector1">
            <a:avLst/>
          </a:prstGeom>
          <a:ln>
            <a:solidFill>
              <a:srgbClr val="558ED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1">
            <a:extLst>
              <a:ext uri="{FF2B5EF4-FFF2-40B4-BE49-F238E27FC236}">
                <a16:creationId xmlns:a16="http://schemas.microsoft.com/office/drawing/2014/main" id="{CE0E84DF-C2BB-425F-9FFA-E39E23CDAFC8}"/>
              </a:ext>
            </a:extLst>
          </p:cNvPr>
          <p:cNvSpPr/>
          <p:nvPr/>
        </p:nvSpPr>
        <p:spPr>
          <a:xfrm>
            <a:off x="1917819" y="5377431"/>
            <a:ext cx="1957363" cy="255781"/>
          </a:xfrm>
          <a:prstGeom prst="round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First round of screening</a:t>
            </a:r>
          </a:p>
        </p:txBody>
      </p:sp>
      <p:sp>
        <p:nvSpPr>
          <p:cNvPr id="40" name="TextBox 37">
            <a:extLst>
              <a:ext uri="{FF2B5EF4-FFF2-40B4-BE49-F238E27FC236}">
                <a16:creationId xmlns:a16="http://schemas.microsoft.com/office/drawing/2014/main" id="{CA98D233-13D1-42AD-AF35-7446B934A97F}"/>
              </a:ext>
            </a:extLst>
          </p:cNvPr>
          <p:cNvSpPr txBox="1"/>
          <p:nvPr/>
        </p:nvSpPr>
        <p:spPr>
          <a:xfrm>
            <a:off x="2583814" y="5898163"/>
            <a:ext cx="816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1-2 weeks</a:t>
            </a:r>
          </a:p>
        </p:txBody>
      </p:sp>
      <p:sp>
        <p:nvSpPr>
          <p:cNvPr id="46" name="Rectangle: Rounded Corners 1">
            <a:extLst>
              <a:ext uri="{FF2B5EF4-FFF2-40B4-BE49-F238E27FC236}">
                <a16:creationId xmlns:a16="http://schemas.microsoft.com/office/drawing/2014/main" id="{22126D00-618A-4FB2-8813-04CF0E42F108}"/>
              </a:ext>
            </a:extLst>
          </p:cNvPr>
          <p:cNvSpPr/>
          <p:nvPr/>
        </p:nvSpPr>
        <p:spPr>
          <a:xfrm>
            <a:off x="3986609" y="5374282"/>
            <a:ext cx="2277794" cy="245361"/>
          </a:xfrm>
          <a:prstGeom prst="round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Second round of screening</a:t>
            </a:r>
          </a:p>
        </p:txBody>
      </p:sp>
      <p:cxnSp>
        <p:nvCxnSpPr>
          <p:cNvPr id="47" name="Straight Arrow Connector 38">
            <a:extLst>
              <a:ext uri="{FF2B5EF4-FFF2-40B4-BE49-F238E27FC236}">
                <a16:creationId xmlns:a16="http://schemas.microsoft.com/office/drawing/2014/main" id="{DEB7DFA6-47D0-42C6-80C5-4ED90C222F90}"/>
              </a:ext>
            </a:extLst>
          </p:cNvPr>
          <p:cNvCxnSpPr>
            <a:cxnSpLocks/>
          </p:cNvCxnSpPr>
          <p:nvPr/>
        </p:nvCxnSpPr>
        <p:spPr>
          <a:xfrm>
            <a:off x="3986608" y="5852386"/>
            <a:ext cx="2277795" cy="0"/>
          </a:xfrm>
          <a:prstGeom prst="straightConnector1">
            <a:avLst/>
          </a:prstGeom>
          <a:ln>
            <a:solidFill>
              <a:srgbClr val="558ED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39">
            <a:extLst>
              <a:ext uri="{FF2B5EF4-FFF2-40B4-BE49-F238E27FC236}">
                <a16:creationId xmlns:a16="http://schemas.microsoft.com/office/drawing/2014/main" id="{BE460516-F4E9-4ADC-9174-227E4FE6BDC8}"/>
              </a:ext>
            </a:extLst>
          </p:cNvPr>
          <p:cNvSpPr txBox="1"/>
          <p:nvPr/>
        </p:nvSpPr>
        <p:spPr>
          <a:xfrm>
            <a:off x="4686741" y="5910735"/>
            <a:ext cx="816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1-2 weeks</a:t>
            </a:r>
          </a:p>
        </p:txBody>
      </p:sp>
      <p:sp>
        <p:nvSpPr>
          <p:cNvPr id="52" name="Rectangle: Rounded Corners 1">
            <a:extLst>
              <a:ext uri="{FF2B5EF4-FFF2-40B4-BE49-F238E27FC236}">
                <a16:creationId xmlns:a16="http://schemas.microsoft.com/office/drawing/2014/main" id="{8BBE1824-EDC5-4616-B361-D2FA9AB9FBF9}"/>
              </a:ext>
            </a:extLst>
          </p:cNvPr>
          <p:cNvSpPr/>
          <p:nvPr/>
        </p:nvSpPr>
        <p:spPr>
          <a:xfrm>
            <a:off x="6362876" y="5374282"/>
            <a:ext cx="2887752" cy="255780"/>
          </a:xfrm>
          <a:prstGeom prst="round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Re-location and start at client site</a:t>
            </a:r>
          </a:p>
        </p:txBody>
      </p:sp>
      <p:cxnSp>
        <p:nvCxnSpPr>
          <p:cNvPr id="53" name="Straight Arrow Connector 38">
            <a:extLst>
              <a:ext uri="{FF2B5EF4-FFF2-40B4-BE49-F238E27FC236}">
                <a16:creationId xmlns:a16="http://schemas.microsoft.com/office/drawing/2014/main" id="{5B126A22-58CD-416B-94E0-BB52F8AB8DF2}"/>
              </a:ext>
            </a:extLst>
          </p:cNvPr>
          <p:cNvCxnSpPr>
            <a:cxnSpLocks/>
          </p:cNvCxnSpPr>
          <p:nvPr/>
        </p:nvCxnSpPr>
        <p:spPr>
          <a:xfrm>
            <a:off x="6371668" y="5847255"/>
            <a:ext cx="2887752" cy="0"/>
          </a:xfrm>
          <a:prstGeom prst="straightConnector1">
            <a:avLst/>
          </a:prstGeom>
          <a:ln>
            <a:solidFill>
              <a:srgbClr val="558ED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39">
            <a:extLst>
              <a:ext uri="{FF2B5EF4-FFF2-40B4-BE49-F238E27FC236}">
                <a16:creationId xmlns:a16="http://schemas.microsoft.com/office/drawing/2014/main" id="{D87BA437-BD97-46B3-A9D9-D7B7A3CD9291}"/>
              </a:ext>
            </a:extLst>
          </p:cNvPr>
          <p:cNvSpPr txBox="1"/>
          <p:nvPr/>
        </p:nvSpPr>
        <p:spPr>
          <a:xfrm>
            <a:off x="7290285" y="5903924"/>
            <a:ext cx="816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4-8 weeks</a:t>
            </a:r>
          </a:p>
        </p:txBody>
      </p:sp>
      <p:sp>
        <p:nvSpPr>
          <p:cNvPr id="58" name="TextBox 39">
            <a:extLst>
              <a:ext uri="{FF2B5EF4-FFF2-40B4-BE49-F238E27FC236}">
                <a16:creationId xmlns:a16="http://schemas.microsoft.com/office/drawing/2014/main" id="{28000422-D33C-46B5-9014-6B0F92CF543B}"/>
              </a:ext>
            </a:extLst>
          </p:cNvPr>
          <p:cNvSpPr txBox="1"/>
          <p:nvPr/>
        </p:nvSpPr>
        <p:spPr>
          <a:xfrm>
            <a:off x="1913567" y="6141539"/>
            <a:ext cx="7370564" cy="550247"/>
          </a:xfrm>
          <a:prstGeom prst="rightArrow">
            <a:avLst/>
          </a:prstGeom>
          <a:ln>
            <a:solidFill>
              <a:srgbClr val="558ED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6-12 weeks</a:t>
            </a:r>
          </a:p>
        </p:txBody>
      </p:sp>
      <p:sp>
        <p:nvSpPr>
          <p:cNvPr id="59" name="TextBox 39">
            <a:extLst>
              <a:ext uri="{FF2B5EF4-FFF2-40B4-BE49-F238E27FC236}">
                <a16:creationId xmlns:a16="http://schemas.microsoft.com/office/drawing/2014/main" id="{EC3575A5-7D98-4162-8AF1-DE86D5122CE6}"/>
              </a:ext>
            </a:extLst>
          </p:cNvPr>
          <p:cNvSpPr txBox="1"/>
          <p:nvPr/>
        </p:nvSpPr>
        <p:spPr>
          <a:xfrm>
            <a:off x="5602563" y="5048303"/>
            <a:ext cx="1449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Signing of candidate</a:t>
            </a:r>
          </a:p>
        </p:txBody>
      </p:sp>
      <p:cxnSp>
        <p:nvCxnSpPr>
          <p:cNvPr id="62" name="Straight Arrow Connector 38">
            <a:extLst>
              <a:ext uri="{FF2B5EF4-FFF2-40B4-BE49-F238E27FC236}">
                <a16:creationId xmlns:a16="http://schemas.microsoft.com/office/drawing/2014/main" id="{E334694A-F34C-4E4A-8671-38A0522C8F66}"/>
              </a:ext>
            </a:extLst>
          </p:cNvPr>
          <p:cNvCxnSpPr>
            <a:cxnSpLocks/>
          </p:cNvCxnSpPr>
          <p:nvPr/>
        </p:nvCxnSpPr>
        <p:spPr>
          <a:xfrm>
            <a:off x="6311501" y="5290141"/>
            <a:ext cx="0" cy="557116"/>
          </a:xfrm>
          <a:prstGeom prst="straightConnector1">
            <a:avLst/>
          </a:prstGeom>
          <a:ln>
            <a:solidFill>
              <a:srgbClr val="558ED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39">
            <a:extLst>
              <a:ext uri="{FF2B5EF4-FFF2-40B4-BE49-F238E27FC236}">
                <a16:creationId xmlns:a16="http://schemas.microsoft.com/office/drawing/2014/main" id="{E05B5F55-CC88-4853-8878-5A68F38B28BE}"/>
              </a:ext>
            </a:extLst>
          </p:cNvPr>
          <p:cNvSpPr txBox="1"/>
          <p:nvPr/>
        </p:nvSpPr>
        <p:spPr>
          <a:xfrm>
            <a:off x="1128642" y="5055852"/>
            <a:ext cx="1449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Start of recruitment</a:t>
            </a:r>
          </a:p>
        </p:txBody>
      </p:sp>
      <p:cxnSp>
        <p:nvCxnSpPr>
          <p:cNvPr id="64" name="Straight Arrow Connector 38">
            <a:extLst>
              <a:ext uri="{FF2B5EF4-FFF2-40B4-BE49-F238E27FC236}">
                <a16:creationId xmlns:a16="http://schemas.microsoft.com/office/drawing/2014/main" id="{A273F343-717C-4219-8AB9-0CEFE852C160}"/>
              </a:ext>
            </a:extLst>
          </p:cNvPr>
          <p:cNvCxnSpPr>
            <a:cxnSpLocks/>
          </p:cNvCxnSpPr>
          <p:nvPr/>
        </p:nvCxnSpPr>
        <p:spPr>
          <a:xfrm>
            <a:off x="1837580" y="5297690"/>
            <a:ext cx="0" cy="557116"/>
          </a:xfrm>
          <a:prstGeom prst="straightConnector1">
            <a:avLst/>
          </a:prstGeom>
          <a:ln>
            <a:solidFill>
              <a:srgbClr val="558ED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39">
            <a:extLst>
              <a:ext uri="{FF2B5EF4-FFF2-40B4-BE49-F238E27FC236}">
                <a16:creationId xmlns:a16="http://schemas.microsoft.com/office/drawing/2014/main" id="{2569EE71-FF2E-4F3E-9A0E-1FE112ADC41B}"/>
              </a:ext>
            </a:extLst>
          </p:cNvPr>
          <p:cNvSpPr txBox="1"/>
          <p:nvPr/>
        </p:nvSpPr>
        <p:spPr>
          <a:xfrm>
            <a:off x="8615857" y="5055851"/>
            <a:ext cx="1449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Start at client site</a:t>
            </a:r>
          </a:p>
        </p:txBody>
      </p:sp>
      <p:cxnSp>
        <p:nvCxnSpPr>
          <p:cNvPr id="66" name="Straight Arrow Connector 38">
            <a:extLst>
              <a:ext uri="{FF2B5EF4-FFF2-40B4-BE49-F238E27FC236}">
                <a16:creationId xmlns:a16="http://schemas.microsoft.com/office/drawing/2014/main" id="{54701A7B-86CD-43E3-A142-C6218E181010}"/>
              </a:ext>
            </a:extLst>
          </p:cNvPr>
          <p:cNvCxnSpPr>
            <a:cxnSpLocks/>
          </p:cNvCxnSpPr>
          <p:nvPr/>
        </p:nvCxnSpPr>
        <p:spPr>
          <a:xfrm>
            <a:off x="9324795" y="5297689"/>
            <a:ext cx="0" cy="557116"/>
          </a:xfrm>
          <a:prstGeom prst="straightConnector1">
            <a:avLst/>
          </a:prstGeom>
          <a:ln>
            <a:solidFill>
              <a:srgbClr val="558ED5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ktangel 8">
            <a:extLst>
              <a:ext uri="{FF2B5EF4-FFF2-40B4-BE49-F238E27FC236}">
                <a16:creationId xmlns:a16="http://schemas.microsoft.com/office/drawing/2014/main" id="{FA18ACF4-6984-4B88-A517-2D318AA4D5F7}"/>
              </a:ext>
            </a:extLst>
          </p:cNvPr>
          <p:cNvSpPr/>
          <p:nvPr/>
        </p:nvSpPr>
        <p:spPr>
          <a:xfrm>
            <a:off x="351791" y="1309683"/>
            <a:ext cx="7555704" cy="3671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2">
              <a:lnSpc>
                <a:spcPct val="150000"/>
              </a:lnSpc>
              <a:spcBef>
                <a:spcPct val="20000"/>
              </a:spcBef>
              <a:buClr>
                <a:schemeClr val="accent6"/>
              </a:buClr>
              <a:buSzPct val="150000"/>
              <a:defRPr/>
            </a:pPr>
            <a:r>
              <a:rPr lang="en-US" sz="1400" dirty="0">
                <a:latin typeface="Arial Narrow" panose="020B0606020202030204" pitchFamily="34" charset="0"/>
              </a:rPr>
              <a:t>Screening deliverables:</a:t>
            </a:r>
          </a:p>
          <a:p>
            <a:pPr marL="800100" lvl="2" indent="-342900">
              <a:lnSpc>
                <a:spcPct val="150000"/>
              </a:lnSpc>
              <a:spcBef>
                <a:spcPct val="20000"/>
              </a:spcBef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latin typeface="Arial Narrow" panose="020B0606020202030204" pitchFamily="34" charset="0"/>
              </a:rPr>
              <a:t>1-2 short-listed final candidates per recruitment</a:t>
            </a:r>
          </a:p>
          <a:p>
            <a:pPr marL="800100" lvl="2" indent="-342900">
              <a:lnSpc>
                <a:spcPct val="150000"/>
              </a:lnSpc>
              <a:spcBef>
                <a:spcPct val="20000"/>
              </a:spcBef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latin typeface="Arial Narrow" panose="020B0606020202030204" pitchFamily="34" charset="0"/>
              </a:rPr>
              <a:t>Candidate report (Technical, aptitude and soft skills tests)</a:t>
            </a:r>
          </a:p>
          <a:p>
            <a:pPr marL="800100" lvl="2" indent="-342900">
              <a:lnSpc>
                <a:spcPct val="150000"/>
              </a:lnSpc>
              <a:spcBef>
                <a:spcPct val="20000"/>
              </a:spcBef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latin typeface="Arial Narrow" panose="020B0606020202030204" pitchFamily="34" charset="0"/>
              </a:rPr>
              <a:t>Candidate Resume with complete analysis </a:t>
            </a:r>
          </a:p>
          <a:p>
            <a:pPr marL="457200" lvl="2">
              <a:lnSpc>
                <a:spcPct val="150000"/>
              </a:lnSpc>
              <a:spcBef>
                <a:spcPct val="20000"/>
              </a:spcBef>
              <a:buClr>
                <a:schemeClr val="accent6"/>
              </a:buClr>
              <a:buSzPct val="150000"/>
              <a:defRPr/>
            </a:pPr>
            <a:endParaRPr lang="en-US" sz="1400" dirty="0">
              <a:latin typeface="Arial Narrow" panose="020B0606020202030204" pitchFamily="34" charset="0"/>
            </a:endParaRPr>
          </a:p>
          <a:p>
            <a:pPr marL="457200" lvl="2">
              <a:lnSpc>
                <a:spcPct val="150000"/>
              </a:lnSpc>
              <a:spcBef>
                <a:spcPct val="20000"/>
              </a:spcBef>
              <a:buClr>
                <a:schemeClr val="accent6"/>
              </a:buClr>
              <a:buSzPct val="150000"/>
              <a:defRPr/>
            </a:pPr>
            <a:r>
              <a:rPr lang="en-US" sz="1400" dirty="0">
                <a:latin typeface="Arial Narrow" panose="020B0606020202030204" pitchFamily="34" charset="0"/>
              </a:rPr>
              <a:t>After selection:</a:t>
            </a:r>
          </a:p>
          <a:p>
            <a:pPr marL="800100" lvl="2" indent="-342900">
              <a:lnSpc>
                <a:spcPct val="150000"/>
              </a:lnSpc>
              <a:spcBef>
                <a:spcPct val="20000"/>
              </a:spcBef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latin typeface="Arial Narrow" panose="020B0606020202030204" pitchFamily="34" charset="0"/>
              </a:rPr>
              <a:t>Contract signing and formalities</a:t>
            </a:r>
          </a:p>
          <a:p>
            <a:pPr marL="800100" lvl="2" indent="-342900">
              <a:lnSpc>
                <a:spcPct val="150000"/>
              </a:lnSpc>
              <a:spcBef>
                <a:spcPct val="20000"/>
              </a:spcBef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latin typeface="Arial Narrow" panose="020B0606020202030204" pitchFamily="34" charset="0"/>
              </a:rPr>
              <a:t>Re-location support ahead of start in Sweden</a:t>
            </a:r>
          </a:p>
          <a:p>
            <a:pPr marL="800100" lvl="2" indent="-342900">
              <a:lnSpc>
                <a:spcPct val="150000"/>
              </a:lnSpc>
              <a:spcBef>
                <a:spcPct val="20000"/>
              </a:spcBef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  <a:defRPr/>
            </a:pPr>
            <a:r>
              <a:rPr lang="en-US" sz="1400" dirty="0">
                <a:latin typeface="Arial Narrow" panose="020B0606020202030204" pitchFamily="34" charset="0"/>
              </a:rPr>
              <a:t>Work permit and employment transfer</a:t>
            </a:r>
          </a:p>
          <a:p>
            <a:pPr marL="800100" lvl="2" indent="-342900">
              <a:lnSpc>
                <a:spcPct val="150000"/>
              </a:lnSpc>
              <a:spcBef>
                <a:spcPct val="20000"/>
              </a:spcBef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  <a:defRPr/>
            </a:pPr>
            <a:endParaRPr lang="en-US" sz="1400" dirty="0">
              <a:latin typeface="Arial Narrow" panose="020B0606020202030204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DE663A7-D035-4E87-BBC2-7FD640840C99}"/>
              </a:ext>
            </a:extLst>
          </p:cNvPr>
          <p:cNvSpPr txBox="1">
            <a:spLocks/>
          </p:cNvSpPr>
          <p:nvPr/>
        </p:nvSpPr>
        <p:spPr>
          <a:xfrm>
            <a:off x="560327" y="707502"/>
            <a:ext cx="5790855" cy="480131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2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Deliverables</a:t>
            </a:r>
          </a:p>
        </p:txBody>
      </p:sp>
      <p:cxnSp>
        <p:nvCxnSpPr>
          <p:cNvPr id="26" name="Straight Connector 21">
            <a:extLst>
              <a:ext uri="{FF2B5EF4-FFF2-40B4-BE49-F238E27FC236}">
                <a16:creationId xmlns:a16="http://schemas.microsoft.com/office/drawing/2014/main" id="{1913912E-118C-4901-A56D-883BA181857F}"/>
              </a:ext>
            </a:extLst>
          </p:cNvPr>
          <p:cNvCxnSpPr>
            <a:cxnSpLocks/>
          </p:cNvCxnSpPr>
          <p:nvPr/>
        </p:nvCxnSpPr>
        <p:spPr>
          <a:xfrm flipH="1">
            <a:off x="622008" y="1185500"/>
            <a:ext cx="829386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7" name="Platshållare för bildnummer 1">
            <a:extLst>
              <a:ext uri="{FF2B5EF4-FFF2-40B4-BE49-F238E27FC236}">
                <a16:creationId xmlns:a16="http://schemas.microsoft.com/office/drawing/2014/main" id="{B4574EDC-1D53-4378-9F2E-C86C62244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EECEE88-6D9E-462C-8529-697CD165A3F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25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14:vortex dir="r"/>
      </p:transition>
    </mc:Choice>
    <mc:Fallback xmlns="">
      <p:transition spd="slow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2F4CCC82-D2DE-46AB-9CD2-2666211AED6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8" b="7858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0" y="0"/>
            <a:ext cx="4448432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5420" y="1098904"/>
            <a:ext cx="3711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Address:</a:t>
            </a:r>
            <a:r>
              <a:rPr lang="en-US" sz="1600" dirty="0">
                <a:solidFill>
                  <a:schemeClr val="bg1"/>
                </a:solidFill>
                <a:latin typeface="Source Sans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r"/>
            <a:r>
              <a:rPr lang="en-US" sz="1200" dirty="0" err="1">
                <a:solidFill>
                  <a:schemeClr val="bg1"/>
                </a:solidFill>
                <a:latin typeface="Source Sans Pro Light" panose="020B04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Linnégatan</a:t>
            </a:r>
            <a:r>
              <a:rPr lang="en-US" sz="1200" dirty="0">
                <a:solidFill>
                  <a:schemeClr val="bg1"/>
                </a:solidFill>
                <a:latin typeface="Source Sans Pro Light" panose="020B04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89C, 115 23 , Stockholm</a:t>
            </a:r>
            <a:endParaRPr lang="en-US" sz="1200" b="1" dirty="0">
              <a:solidFill>
                <a:schemeClr val="bg1"/>
              </a:solidFill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123568" cy="6858000"/>
          </a:xfrm>
          <a:prstGeom prst="rect">
            <a:avLst/>
          </a:prstGeom>
          <a:solidFill>
            <a:srgbClr val="0EC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014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1058" y="3144615"/>
            <a:ext cx="3711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Phone Number:</a:t>
            </a:r>
          </a:p>
          <a:p>
            <a:pPr algn="r"/>
            <a:r>
              <a:rPr lang="en-US" sz="1200" dirty="0">
                <a:solidFill>
                  <a:schemeClr val="bg1"/>
                </a:solidFill>
                <a:latin typeface="Source Sans Pro Light" panose="020B04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+46(0) 70 33 34 290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5419" y="5279013"/>
            <a:ext cx="3711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Source Sans Pro" panose="020B05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Email:</a:t>
            </a:r>
          </a:p>
          <a:p>
            <a:pPr algn="r"/>
            <a:r>
              <a:rPr lang="en-US" sz="1200" dirty="0">
                <a:solidFill>
                  <a:schemeClr val="bg1"/>
                </a:solidFill>
                <a:latin typeface="Source Sans Pro Light" panose="020B0403030403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ricky.dhillon@otivr.com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096000" y="2619633"/>
            <a:ext cx="6096000" cy="1491049"/>
          </a:xfrm>
          <a:prstGeom prst="rect">
            <a:avLst/>
          </a:prstGeom>
          <a:solidFill>
            <a:schemeClr val="dk1">
              <a:alpha val="4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2075282" y="2621627"/>
            <a:ext cx="116718" cy="1489055"/>
          </a:xfrm>
          <a:prstGeom prst="rect">
            <a:avLst/>
          </a:prstGeom>
          <a:solidFill>
            <a:srgbClr val="F57E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014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90919" y="2818643"/>
            <a:ext cx="30032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Otivr</a:t>
            </a:r>
            <a:r>
              <a:rPr lang="en-US" sz="40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83162" y="3581018"/>
            <a:ext cx="42719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Your long-term IT </a:t>
            </a:r>
            <a:r>
              <a:rPr lang="en-US" sz="1200" dirty="0" err="1">
                <a:solidFill>
                  <a:schemeClr val="bg1"/>
                </a:solidFill>
                <a:latin typeface="Source Sans Pro Light" panose="020B0403030403020204" pitchFamily="34" charset="0"/>
              </a:rPr>
              <a:t>compence</a:t>
            </a:r>
            <a:r>
              <a:rPr lang="en-US" sz="12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 partner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3986518" y="898602"/>
            <a:ext cx="923827" cy="923827"/>
            <a:chOff x="3986518" y="898602"/>
            <a:chExt cx="923827" cy="923827"/>
          </a:xfrm>
        </p:grpSpPr>
        <p:sp>
          <p:nvSpPr>
            <p:cNvPr id="4" name="Oval 3"/>
            <p:cNvSpPr/>
            <p:nvPr/>
          </p:nvSpPr>
          <p:spPr>
            <a:xfrm>
              <a:off x="3986518" y="898602"/>
              <a:ext cx="923827" cy="9238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DD5D6"/>
                </a:solidFill>
              </a:endParaRPr>
            </a:p>
          </p:txBody>
        </p:sp>
        <p:sp>
          <p:nvSpPr>
            <p:cNvPr id="19" name="Shape 2946"/>
            <p:cNvSpPr/>
            <p:nvPr/>
          </p:nvSpPr>
          <p:spPr>
            <a:xfrm>
              <a:off x="4308766" y="1220851"/>
              <a:ext cx="279328" cy="279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95" y="9980"/>
                  </a:moveTo>
                  <a:cubicBezTo>
                    <a:pt x="19587" y="9894"/>
                    <a:pt x="19575" y="9811"/>
                    <a:pt x="19565" y="9726"/>
                  </a:cubicBezTo>
                  <a:cubicBezTo>
                    <a:pt x="19542" y="9539"/>
                    <a:pt x="19514" y="9355"/>
                    <a:pt x="19480" y="9172"/>
                  </a:cubicBezTo>
                  <a:cubicBezTo>
                    <a:pt x="19463" y="9078"/>
                    <a:pt x="19444" y="8986"/>
                    <a:pt x="19424" y="8893"/>
                  </a:cubicBezTo>
                  <a:cubicBezTo>
                    <a:pt x="19384" y="8712"/>
                    <a:pt x="19337" y="8533"/>
                    <a:pt x="19286" y="8356"/>
                  </a:cubicBezTo>
                  <a:cubicBezTo>
                    <a:pt x="19263" y="8276"/>
                    <a:pt x="19244" y="8195"/>
                    <a:pt x="19218" y="8116"/>
                  </a:cubicBezTo>
                  <a:cubicBezTo>
                    <a:pt x="19143" y="7879"/>
                    <a:pt x="19057" y="7646"/>
                    <a:pt x="18963" y="7418"/>
                  </a:cubicBezTo>
                  <a:cubicBezTo>
                    <a:pt x="18923" y="7321"/>
                    <a:pt x="18876" y="7229"/>
                    <a:pt x="18833" y="7134"/>
                  </a:cubicBezTo>
                  <a:cubicBezTo>
                    <a:pt x="18771" y="6999"/>
                    <a:pt x="18708" y="6865"/>
                    <a:pt x="18640" y="6734"/>
                  </a:cubicBezTo>
                  <a:cubicBezTo>
                    <a:pt x="18580" y="6618"/>
                    <a:pt x="18516" y="6504"/>
                    <a:pt x="18450" y="6391"/>
                  </a:cubicBezTo>
                  <a:cubicBezTo>
                    <a:pt x="18392" y="6291"/>
                    <a:pt x="18331" y="6192"/>
                    <a:pt x="18269" y="6094"/>
                  </a:cubicBezTo>
                  <a:cubicBezTo>
                    <a:pt x="18192" y="5971"/>
                    <a:pt x="18114" y="5849"/>
                    <a:pt x="18031" y="5731"/>
                  </a:cubicBezTo>
                  <a:cubicBezTo>
                    <a:pt x="17986" y="5667"/>
                    <a:pt x="17936" y="5605"/>
                    <a:pt x="17889" y="5541"/>
                  </a:cubicBezTo>
                  <a:cubicBezTo>
                    <a:pt x="17544" y="5080"/>
                    <a:pt x="17159" y="4651"/>
                    <a:pt x="16732" y="4265"/>
                  </a:cubicBezTo>
                  <a:cubicBezTo>
                    <a:pt x="16705" y="4241"/>
                    <a:pt x="16679" y="4216"/>
                    <a:pt x="16652" y="4192"/>
                  </a:cubicBezTo>
                  <a:cubicBezTo>
                    <a:pt x="16499" y="4058"/>
                    <a:pt x="16343" y="3927"/>
                    <a:pt x="16181" y="3803"/>
                  </a:cubicBezTo>
                  <a:cubicBezTo>
                    <a:pt x="16173" y="3796"/>
                    <a:pt x="16165" y="3790"/>
                    <a:pt x="16156" y="3784"/>
                  </a:cubicBezTo>
                  <a:cubicBezTo>
                    <a:pt x="15459" y="3252"/>
                    <a:pt x="14680" y="2821"/>
                    <a:pt x="13842" y="2513"/>
                  </a:cubicBezTo>
                  <a:cubicBezTo>
                    <a:pt x="13592" y="2912"/>
                    <a:pt x="13337" y="3420"/>
                    <a:pt x="13040" y="3590"/>
                  </a:cubicBezTo>
                  <a:cubicBezTo>
                    <a:pt x="12610" y="3835"/>
                    <a:pt x="12641" y="4817"/>
                    <a:pt x="13469" y="4725"/>
                  </a:cubicBezTo>
                  <a:cubicBezTo>
                    <a:pt x="13469" y="4725"/>
                    <a:pt x="13224" y="4970"/>
                    <a:pt x="13469" y="5860"/>
                  </a:cubicBezTo>
                  <a:cubicBezTo>
                    <a:pt x="13715" y="6750"/>
                    <a:pt x="14126" y="6943"/>
                    <a:pt x="15341" y="6443"/>
                  </a:cubicBezTo>
                  <a:cubicBezTo>
                    <a:pt x="15862" y="6228"/>
                    <a:pt x="16258" y="6340"/>
                    <a:pt x="16200" y="6873"/>
                  </a:cubicBezTo>
                  <a:cubicBezTo>
                    <a:pt x="16077" y="8008"/>
                    <a:pt x="15202" y="7960"/>
                    <a:pt x="15862" y="9788"/>
                  </a:cubicBezTo>
                  <a:cubicBezTo>
                    <a:pt x="16261" y="10892"/>
                    <a:pt x="17243" y="11322"/>
                    <a:pt x="17611" y="12181"/>
                  </a:cubicBezTo>
                  <a:cubicBezTo>
                    <a:pt x="17814" y="12653"/>
                    <a:pt x="18591" y="13088"/>
                    <a:pt x="19250" y="13384"/>
                  </a:cubicBezTo>
                  <a:cubicBezTo>
                    <a:pt x="19321" y="13153"/>
                    <a:pt x="19380" y="12917"/>
                    <a:pt x="19432" y="12677"/>
                  </a:cubicBezTo>
                  <a:cubicBezTo>
                    <a:pt x="19452" y="12587"/>
                    <a:pt x="19467" y="12494"/>
                    <a:pt x="19484" y="12402"/>
                  </a:cubicBezTo>
                  <a:cubicBezTo>
                    <a:pt x="19517" y="12224"/>
                    <a:pt x="19545" y="12044"/>
                    <a:pt x="19566" y="11862"/>
                  </a:cubicBezTo>
                  <a:cubicBezTo>
                    <a:pt x="19576" y="11776"/>
                    <a:pt x="19588" y="11691"/>
                    <a:pt x="19596" y="11604"/>
                  </a:cubicBezTo>
                  <a:cubicBezTo>
                    <a:pt x="19620" y="11340"/>
                    <a:pt x="19636" y="11072"/>
                    <a:pt x="19636" y="10800"/>
                  </a:cubicBezTo>
                  <a:cubicBezTo>
                    <a:pt x="19636" y="10523"/>
                    <a:pt x="19620" y="10250"/>
                    <a:pt x="19595" y="9980"/>
                  </a:cubicBezTo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2" y="982"/>
                    <a:pt x="20618" y="5377"/>
                    <a:pt x="20618" y="10800"/>
                  </a:cubicBezTo>
                  <a:cubicBezTo>
                    <a:pt x="20618" y="16223"/>
                    <a:pt x="16222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8407" y="9726"/>
                  </a:moveTo>
                  <a:cubicBezTo>
                    <a:pt x="8468" y="9020"/>
                    <a:pt x="9603" y="8284"/>
                    <a:pt x="10370" y="7947"/>
                  </a:cubicBezTo>
                  <a:cubicBezTo>
                    <a:pt x="11137" y="7609"/>
                    <a:pt x="11843" y="7486"/>
                    <a:pt x="11751" y="6903"/>
                  </a:cubicBezTo>
                  <a:cubicBezTo>
                    <a:pt x="11659" y="6320"/>
                    <a:pt x="11444" y="5891"/>
                    <a:pt x="10248" y="5891"/>
                  </a:cubicBezTo>
                  <a:cubicBezTo>
                    <a:pt x="9051" y="5891"/>
                    <a:pt x="9573" y="7486"/>
                    <a:pt x="8591" y="6535"/>
                  </a:cubicBezTo>
                  <a:cubicBezTo>
                    <a:pt x="7609" y="5584"/>
                    <a:pt x="8805" y="5830"/>
                    <a:pt x="9296" y="5615"/>
                  </a:cubicBezTo>
                  <a:cubicBezTo>
                    <a:pt x="9787" y="5400"/>
                    <a:pt x="10278" y="4510"/>
                    <a:pt x="9419" y="4449"/>
                  </a:cubicBezTo>
                  <a:cubicBezTo>
                    <a:pt x="8560" y="4388"/>
                    <a:pt x="8744" y="4817"/>
                    <a:pt x="8069" y="4572"/>
                  </a:cubicBezTo>
                  <a:cubicBezTo>
                    <a:pt x="7394" y="4326"/>
                    <a:pt x="7087" y="5431"/>
                    <a:pt x="6658" y="5277"/>
                  </a:cubicBezTo>
                  <a:cubicBezTo>
                    <a:pt x="6373" y="5176"/>
                    <a:pt x="5613" y="4605"/>
                    <a:pt x="5110" y="4044"/>
                  </a:cubicBezTo>
                  <a:cubicBezTo>
                    <a:pt x="4094" y="4900"/>
                    <a:pt x="3277" y="5982"/>
                    <a:pt x="2729" y="7212"/>
                  </a:cubicBezTo>
                  <a:cubicBezTo>
                    <a:pt x="2875" y="8862"/>
                    <a:pt x="3774" y="9726"/>
                    <a:pt x="3774" y="9726"/>
                  </a:cubicBezTo>
                  <a:cubicBezTo>
                    <a:pt x="3774" y="9726"/>
                    <a:pt x="4234" y="10800"/>
                    <a:pt x="6995" y="12119"/>
                  </a:cubicBezTo>
                  <a:cubicBezTo>
                    <a:pt x="6995" y="12119"/>
                    <a:pt x="7517" y="12150"/>
                    <a:pt x="6903" y="11536"/>
                  </a:cubicBezTo>
                  <a:cubicBezTo>
                    <a:pt x="6290" y="10923"/>
                    <a:pt x="5615" y="10156"/>
                    <a:pt x="6382" y="9757"/>
                  </a:cubicBezTo>
                  <a:cubicBezTo>
                    <a:pt x="7149" y="9358"/>
                    <a:pt x="7364" y="9389"/>
                    <a:pt x="7548" y="10125"/>
                  </a:cubicBezTo>
                  <a:cubicBezTo>
                    <a:pt x="7732" y="10861"/>
                    <a:pt x="8345" y="10432"/>
                    <a:pt x="8407" y="9726"/>
                  </a:cubicBezTo>
                  <a:moveTo>
                    <a:pt x="16246" y="12871"/>
                  </a:moveTo>
                  <a:cubicBezTo>
                    <a:pt x="15893" y="13086"/>
                    <a:pt x="15908" y="13561"/>
                    <a:pt x="16200" y="13822"/>
                  </a:cubicBezTo>
                  <a:cubicBezTo>
                    <a:pt x="16491" y="14083"/>
                    <a:pt x="17074" y="14420"/>
                    <a:pt x="17258" y="13822"/>
                  </a:cubicBezTo>
                  <a:cubicBezTo>
                    <a:pt x="17442" y="13224"/>
                    <a:pt x="16599" y="12656"/>
                    <a:pt x="16246" y="12871"/>
                  </a:cubicBezTo>
                  <a:moveTo>
                    <a:pt x="12027" y="12948"/>
                  </a:moveTo>
                  <a:cubicBezTo>
                    <a:pt x="10984" y="12058"/>
                    <a:pt x="11107" y="11659"/>
                    <a:pt x="9787" y="11659"/>
                  </a:cubicBezTo>
                  <a:cubicBezTo>
                    <a:pt x="8468" y="11659"/>
                    <a:pt x="7640" y="11966"/>
                    <a:pt x="7977" y="13807"/>
                  </a:cubicBezTo>
                  <a:cubicBezTo>
                    <a:pt x="8315" y="15648"/>
                    <a:pt x="9296" y="14819"/>
                    <a:pt x="9205" y="16231"/>
                  </a:cubicBezTo>
                  <a:cubicBezTo>
                    <a:pt x="9112" y="17642"/>
                    <a:pt x="9450" y="17949"/>
                    <a:pt x="9665" y="18286"/>
                  </a:cubicBezTo>
                  <a:cubicBezTo>
                    <a:pt x="9880" y="18624"/>
                    <a:pt x="10524" y="19606"/>
                    <a:pt x="10769" y="18225"/>
                  </a:cubicBezTo>
                  <a:cubicBezTo>
                    <a:pt x="11015" y="16844"/>
                    <a:pt x="11475" y="16077"/>
                    <a:pt x="11996" y="15402"/>
                  </a:cubicBezTo>
                  <a:cubicBezTo>
                    <a:pt x="12518" y="14727"/>
                    <a:pt x="13070" y="13837"/>
                    <a:pt x="12027" y="1294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000803" y="2934440"/>
            <a:ext cx="923827" cy="923827"/>
            <a:chOff x="4000803" y="2934440"/>
            <a:chExt cx="923827" cy="923827"/>
          </a:xfrm>
        </p:grpSpPr>
        <p:sp>
          <p:nvSpPr>
            <p:cNvPr id="6" name="Oval 5"/>
            <p:cNvSpPr/>
            <p:nvPr/>
          </p:nvSpPr>
          <p:spPr>
            <a:xfrm>
              <a:off x="4000803" y="2934440"/>
              <a:ext cx="923827" cy="9238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DD5D6"/>
                </a:solidFill>
              </a:endParaRPr>
            </a:p>
          </p:txBody>
        </p:sp>
        <p:sp>
          <p:nvSpPr>
            <p:cNvPr id="22" name="Shape 2629"/>
            <p:cNvSpPr/>
            <p:nvPr/>
          </p:nvSpPr>
          <p:spPr>
            <a:xfrm>
              <a:off x="4308689" y="3266561"/>
              <a:ext cx="279405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41" y="20618"/>
                  </a:moveTo>
                  <a:cubicBezTo>
                    <a:pt x="15826" y="20618"/>
                    <a:pt x="15226" y="20482"/>
                    <a:pt x="14660" y="20214"/>
                  </a:cubicBezTo>
                  <a:cubicBezTo>
                    <a:pt x="14607" y="20189"/>
                    <a:pt x="14552" y="20170"/>
                    <a:pt x="14497" y="20155"/>
                  </a:cubicBezTo>
                  <a:cubicBezTo>
                    <a:pt x="8918" y="17308"/>
                    <a:pt x="4295" y="12685"/>
                    <a:pt x="1448" y="7105"/>
                  </a:cubicBezTo>
                  <a:cubicBezTo>
                    <a:pt x="1432" y="7048"/>
                    <a:pt x="1412" y="6991"/>
                    <a:pt x="1386" y="6936"/>
                  </a:cubicBezTo>
                  <a:cubicBezTo>
                    <a:pt x="1117" y="6369"/>
                    <a:pt x="982" y="5770"/>
                    <a:pt x="982" y="5155"/>
                  </a:cubicBezTo>
                  <a:cubicBezTo>
                    <a:pt x="982" y="2774"/>
                    <a:pt x="3066" y="982"/>
                    <a:pt x="4417" y="982"/>
                  </a:cubicBezTo>
                  <a:cubicBezTo>
                    <a:pt x="4594" y="982"/>
                    <a:pt x="4711" y="1072"/>
                    <a:pt x="4764" y="1126"/>
                  </a:cubicBezTo>
                  <a:cubicBezTo>
                    <a:pt x="4776" y="1139"/>
                    <a:pt x="4798" y="1164"/>
                    <a:pt x="4831" y="1216"/>
                  </a:cubicBezTo>
                  <a:cubicBezTo>
                    <a:pt x="4848" y="1244"/>
                    <a:pt x="4867" y="1271"/>
                    <a:pt x="4887" y="1297"/>
                  </a:cubicBezTo>
                  <a:lnTo>
                    <a:pt x="8118" y="5453"/>
                  </a:lnTo>
                  <a:cubicBezTo>
                    <a:pt x="8143" y="5485"/>
                    <a:pt x="8170" y="5515"/>
                    <a:pt x="8199" y="5544"/>
                  </a:cubicBezTo>
                  <a:cubicBezTo>
                    <a:pt x="8253" y="5598"/>
                    <a:pt x="8343" y="5715"/>
                    <a:pt x="8343" y="5891"/>
                  </a:cubicBezTo>
                  <a:cubicBezTo>
                    <a:pt x="8343" y="5978"/>
                    <a:pt x="8319" y="6060"/>
                    <a:pt x="8272" y="6135"/>
                  </a:cubicBezTo>
                  <a:lnTo>
                    <a:pt x="7178" y="7221"/>
                  </a:lnTo>
                  <a:cubicBezTo>
                    <a:pt x="7173" y="7226"/>
                    <a:pt x="7168" y="7231"/>
                    <a:pt x="7163" y="7236"/>
                  </a:cubicBezTo>
                  <a:cubicBezTo>
                    <a:pt x="6767" y="7609"/>
                    <a:pt x="6541" y="8126"/>
                    <a:pt x="6541" y="8668"/>
                  </a:cubicBezTo>
                  <a:cubicBezTo>
                    <a:pt x="6541" y="9175"/>
                    <a:pt x="6738" y="9658"/>
                    <a:pt x="7080" y="10020"/>
                  </a:cubicBezTo>
                  <a:cubicBezTo>
                    <a:pt x="7092" y="10040"/>
                    <a:pt x="7105" y="10059"/>
                    <a:pt x="7119" y="10078"/>
                  </a:cubicBezTo>
                  <a:cubicBezTo>
                    <a:pt x="8325" y="11745"/>
                    <a:pt x="9807" y="13222"/>
                    <a:pt x="11525" y="14469"/>
                  </a:cubicBezTo>
                  <a:cubicBezTo>
                    <a:pt x="11538" y="14478"/>
                    <a:pt x="11551" y="14487"/>
                    <a:pt x="11565" y="14496"/>
                  </a:cubicBezTo>
                  <a:cubicBezTo>
                    <a:pt x="11928" y="14844"/>
                    <a:pt x="12414" y="15045"/>
                    <a:pt x="12924" y="15045"/>
                  </a:cubicBezTo>
                  <a:cubicBezTo>
                    <a:pt x="13436" y="15045"/>
                    <a:pt x="13930" y="14840"/>
                    <a:pt x="14297" y="14479"/>
                  </a:cubicBezTo>
                  <a:cubicBezTo>
                    <a:pt x="14316" y="14463"/>
                    <a:pt x="14335" y="14446"/>
                    <a:pt x="14352" y="14427"/>
                  </a:cubicBezTo>
                  <a:lnTo>
                    <a:pt x="15451" y="13320"/>
                  </a:lnTo>
                  <a:cubicBezTo>
                    <a:pt x="15529" y="13271"/>
                    <a:pt x="15611" y="13247"/>
                    <a:pt x="15697" y="13247"/>
                  </a:cubicBezTo>
                  <a:cubicBezTo>
                    <a:pt x="15874" y="13247"/>
                    <a:pt x="15990" y="13337"/>
                    <a:pt x="16044" y="13391"/>
                  </a:cubicBezTo>
                  <a:cubicBezTo>
                    <a:pt x="16073" y="13420"/>
                    <a:pt x="16103" y="13447"/>
                    <a:pt x="16135" y="13472"/>
                  </a:cubicBezTo>
                  <a:lnTo>
                    <a:pt x="20291" y="16704"/>
                  </a:lnTo>
                  <a:cubicBezTo>
                    <a:pt x="20317" y="16725"/>
                    <a:pt x="20345" y="16744"/>
                    <a:pt x="20374" y="16762"/>
                  </a:cubicBezTo>
                  <a:cubicBezTo>
                    <a:pt x="20426" y="16795"/>
                    <a:pt x="20449" y="16816"/>
                    <a:pt x="20461" y="16827"/>
                  </a:cubicBezTo>
                  <a:cubicBezTo>
                    <a:pt x="20515" y="16881"/>
                    <a:pt x="20605" y="16997"/>
                    <a:pt x="20605" y="17174"/>
                  </a:cubicBezTo>
                  <a:cubicBezTo>
                    <a:pt x="20605" y="17207"/>
                    <a:pt x="20606" y="17240"/>
                    <a:pt x="20610" y="17273"/>
                  </a:cubicBezTo>
                  <a:cubicBezTo>
                    <a:pt x="20533" y="18625"/>
                    <a:pt x="18769" y="20618"/>
                    <a:pt x="16441" y="20618"/>
                  </a:cubicBezTo>
                  <a:moveTo>
                    <a:pt x="21586" y="17174"/>
                  </a:moveTo>
                  <a:cubicBezTo>
                    <a:pt x="21586" y="16768"/>
                    <a:pt x="21421" y="16399"/>
                    <a:pt x="21155" y="16133"/>
                  </a:cubicBezTo>
                  <a:cubicBezTo>
                    <a:pt x="21077" y="16054"/>
                    <a:pt x="20988" y="15988"/>
                    <a:pt x="20893" y="15929"/>
                  </a:cubicBezTo>
                  <a:lnTo>
                    <a:pt x="16738" y="12697"/>
                  </a:lnTo>
                  <a:cubicBezTo>
                    <a:pt x="16471" y="12430"/>
                    <a:pt x="16104" y="12265"/>
                    <a:pt x="15697" y="12265"/>
                  </a:cubicBezTo>
                  <a:cubicBezTo>
                    <a:pt x="15364" y="12265"/>
                    <a:pt x="15060" y="12380"/>
                    <a:pt x="14815" y="12567"/>
                  </a:cubicBezTo>
                  <a:lnTo>
                    <a:pt x="13655" y="13736"/>
                  </a:lnTo>
                  <a:lnTo>
                    <a:pt x="13652" y="13733"/>
                  </a:lnTo>
                  <a:cubicBezTo>
                    <a:pt x="13473" y="13934"/>
                    <a:pt x="13214" y="14063"/>
                    <a:pt x="12924" y="14063"/>
                  </a:cubicBezTo>
                  <a:cubicBezTo>
                    <a:pt x="12592" y="14063"/>
                    <a:pt x="12300" y="13897"/>
                    <a:pt x="12122" y="13645"/>
                  </a:cubicBezTo>
                  <a:cubicBezTo>
                    <a:pt x="12116" y="13654"/>
                    <a:pt x="12107" y="13663"/>
                    <a:pt x="12101" y="13674"/>
                  </a:cubicBezTo>
                  <a:cubicBezTo>
                    <a:pt x="10497" y="12510"/>
                    <a:pt x="9076" y="11108"/>
                    <a:pt x="7914" y="9502"/>
                  </a:cubicBezTo>
                  <a:cubicBezTo>
                    <a:pt x="7925" y="9495"/>
                    <a:pt x="7935" y="9486"/>
                    <a:pt x="7947" y="9479"/>
                  </a:cubicBezTo>
                  <a:cubicBezTo>
                    <a:pt x="7691" y="9299"/>
                    <a:pt x="7523" y="9004"/>
                    <a:pt x="7523" y="8668"/>
                  </a:cubicBezTo>
                  <a:cubicBezTo>
                    <a:pt x="7523" y="8367"/>
                    <a:pt x="7659" y="8101"/>
                    <a:pt x="7871" y="7920"/>
                  </a:cubicBezTo>
                  <a:lnTo>
                    <a:pt x="7870" y="7918"/>
                  </a:lnTo>
                  <a:lnTo>
                    <a:pt x="9023" y="6773"/>
                  </a:lnTo>
                  <a:cubicBezTo>
                    <a:pt x="9211" y="6528"/>
                    <a:pt x="9325" y="6224"/>
                    <a:pt x="9325" y="5891"/>
                  </a:cubicBezTo>
                  <a:cubicBezTo>
                    <a:pt x="9325" y="5485"/>
                    <a:pt x="9160" y="5116"/>
                    <a:pt x="8893" y="4850"/>
                  </a:cubicBezTo>
                  <a:lnTo>
                    <a:pt x="5662" y="693"/>
                  </a:lnTo>
                  <a:cubicBezTo>
                    <a:pt x="5603" y="599"/>
                    <a:pt x="5537" y="510"/>
                    <a:pt x="5458" y="432"/>
                  </a:cubicBezTo>
                  <a:cubicBezTo>
                    <a:pt x="5191" y="165"/>
                    <a:pt x="4823" y="0"/>
                    <a:pt x="4417" y="0"/>
                  </a:cubicBezTo>
                  <a:cubicBezTo>
                    <a:pt x="2454" y="0"/>
                    <a:pt x="0" y="2308"/>
                    <a:pt x="0" y="5155"/>
                  </a:cubicBezTo>
                  <a:cubicBezTo>
                    <a:pt x="0" y="5943"/>
                    <a:pt x="183" y="6688"/>
                    <a:pt x="499" y="7356"/>
                  </a:cubicBezTo>
                  <a:lnTo>
                    <a:pt x="482" y="7373"/>
                  </a:lnTo>
                  <a:cubicBezTo>
                    <a:pt x="3435" y="13255"/>
                    <a:pt x="8343" y="18164"/>
                    <a:pt x="14224" y="21117"/>
                  </a:cubicBezTo>
                  <a:lnTo>
                    <a:pt x="14240" y="21101"/>
                  </a:lnTo>
                  <a:cubicBezTo>
                    <a:pt x="14908" y="21418"/>
                    <a:pt x="15652" y="21600"/>
                    <a:pt x="16441" y="21600"/>
                  </a:cubicBezTo>
                  <a:cubicBezTo>
                    <a:pt x="19287" y="21600"/>
                    <a:pt x="21594" y="19145"/>
                    <a:pt x="21594" y="17182"/>
                  </a:cubicBezTo>
                  <a:cubicBezTo>
                    <a:pt x="21594" y="17179"/>
                    <a:pt x="21594" y="17177"/>
                    <a:pt x="21594" y="17174"/>
                  </a:cubicBezTo>
                  <a:cubicBezTo>
                    <a:pt x="21594" y="17174"/>
                    <a:pt x="21586" y="17174"/>
                    <a:pt x="21586" y="17174"/>
                  </a:cubicBezTo>
                  <a:close/>
                  <a:moveTo>
                    <a:pt x="11785" y="10800"/>
                  </a:moveTo>
                  <a:cubicBezTo>
                    <a:pt x="12326" y="10800"/>
                    <a:pt x="12766" y="10360"/>
                    <a:pt x="12766" y="9819"/>
                  </a:cubicBezTo>
                  <a:cubicBezTo>
                    <a:pt x="12766" y="9276"/>
                    <a:pt x="12326" y="8836"/>
                    <a:pt x="11785" y="8836"/>
                  </a:cubicBezTo>
                  <a:cubicBezTo>
                    <a:pt x="11242" y="8836"/>
                    <a:pt x="10803" y="9276"/>
                    <a:pt x="10803" y="9819"/>
                  </a:cubicBezTo>
                  <a:cubicBezTo>
                    <a:pt x="10803" y="10360"/>
                    <a:pt x="11242" y="10800"/>
                    <a:pt x="11785" y="10800"/>
                  </a:cubicBezTo>
                  <a:moveTo>
                    <a:pt x="11785" y="5891"/>
                  </a:moveTo>
                  <a:cubicBezTo>
                    <a:pt x="13953" y="5891"/>
                    <a:pt x="15711" y="7649"/>
                    <a:pt x="15711" y="9819"/>
                  </a:cubicBezTo>
                  <a:cubicBezTo>
                    <a:pt x="15711" y="10090"/>
                    <a:pt x="15930" y="10309"/>
                    <a:pt x="16201" y="10309"/>
                  </a:cubicBezTo>
                  <a:cubicBezTo>
                    <a:pt x="16472" y="10309"/>
                    <a:pt x="16692" y="10090"/>
                    <a:pt x="16692" y="9819"/>
                  </a:cubicBezTo>
                  <a:cubicBezTo>
                    <a:pt x="16692" y="7107"/>
                    <a:pt x="14495" y="4909"/>
                    <a:pt x="11785" y="4909"/>
                  </a:cubicBezTo>
                  <a:cubicBezTo>
                    <a:pt x="11513" y="4909"/>
                    <a:pt x="11294" y="5129"/>
                    <a:pt x="11294" y="5400"/>
                  </a:cubicBezTo>
                  <a:cubicBezTo>
                    <a:pt x="11294" y="5672"/>
                    <a:pt x="11513" y="5891"/>
                    <a:pt x="11785" y="5891"/>
                  </a:cubicBezTo>
                  <a:moveTo>
                    <a:pt x="11785" y="982"/>
                  </a:moveTo>
                  <a:cubicBezTo>
                    <a:pt x="16663" y="982"/>
                    <a:pt x="20618" y="4939"/>
                    <a:pt x="20618" y="9819"/>
                  </a:cubicBezTo>
                  <a:cubicBezTo>
                    <a:pt x="20618" y="10090"/>
                    <a:pt x="20838" y="10309"/>
                    <a:pt x="21109" y="10309"/>
                  </a:cubicBezTo>
                  <a:cubicBezTo>
                    <a:pt x="21380" y="10309"/>
                    <a:pt x="21600" y="10090"/>
                    <a:pt x="21600" y="9819"/>
                  </a:cubicBezTo>
                  <a:cubicBezTo>
                    <a:pt x="21600" y="4396"/>
                    <a:pt x="17206" y="0"/>
                    <a:pt x="11785" y="0"/>
                  </a:cubicBezTo>
                  <a:cubicBezTo>
                    <a:pt x="11513" y="0"/>
                    <a:pt x="11294" y="220"/>
                    <a:pt x="11294" y="491"/>
                  </a:cubicBezTo>
                  <a:cubicBezTo>
                    <a:pt x="11294" y="762"/>
                    <a:pt x="11513" y="982"/>
                    <a:pt x="11785" y="982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986518" y="5078711"/>
            <a:ext cx="923827" cy="923827"/>
            <a:chOff x="3986518" y="5078711"/>
            <a:chExt cx="923827" cy="923827"/>
          </a:xfrm>
        </p:grpSpPr>
        <p:sp>
          <p:nvSpPr>
            <p:cNvPr id="5" name="Oval 4"/>
            <p:cNvSpPr/>
            <p:nvPr/>
          </p:nvSpPr>
          <p:spPr>
            <a:xfrm>
              <a:off x="3986518" y="5078711"/>
              <a:ext cx="923827" cy="923827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2DD5D6"/>
                </a:solidFill>
              </a:endParaRPr>
            </a:p>
          </p:txBody>
        </p:sp>
        <p:sp>
          <p:nvSpPr>
            <p:cNvPr id="24" name="Shape 2553"/>
            <p:cNvSpPr/>
            <p:nvPr/>
          </p:nvSpPr>
          <p:spPr>
            <a:xfrm>
              <a:off x="4323052" y="5413656"/>
              <a:ext cx="279328" cy="253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09" y="8100"/>
                  </a:moveTo>
                  <a:cubicBezTo>
                    <a:pt x="14896" y="8100"/>
                    <a:pt x="14236" y="8826"/>
                    <a:pt x="14236" y="9720"/>
                  </a:cubicBezTo>
                  <a:cubicBezTo>
                    <a:pt x="14236" y="10615"/>
                    <a:pt x="14896" y="11340"/>
                    <a:pt x="15709" y="11340"/>
                  </a:cubicBezTo>
                  <a:cubicBezTo>
                    <a:pt x="16522" y="11340"/>
                    <a:pt x="17182" y="10615"/>
                    <a:pt x="17182" y="9720"/>
                  </a:cubicBezTo>
                  <a:cubicBezTo>
                    <a:pt x="17182" y="8826"/>
                    <a:pt x="16522" y="8100"/>
                    <a:pt x="15709" y="8100"/>
                  </a:cubicBezTo>
                  <a:moveTo>
                    <a:pt x="10800" y="18360"/>
                  </a:moveTo>
                  <a:cubicBezTo>
                    <a:pt x="9864" y="18360"/>
                    <a:pt x="8922" y="18237"/>
                    <a:pt x="7998" y="17995"/>
                  </a:cubicBezTo>
                  <a:cubicBezTo>
                    <a:pt x="7923" y="17975"/>
                    <a:pt x="7846" y="17965"/>
                    <a:pt x="7770" y="17965"/>
                  </a:cubicBezTo>
                  <a:cubicBezTo>
                    <a:pt x="7646" y="17965"/>
                    <a:pt x="7522" y="17991"/>
                    <a:pt x="7406" y="18043"/>
                  </a:cubicBezTo>
                  <a:lnTo>
                    <a:pt x="3352" y="19826"/>
                  </a:lnTo>
                  <a:lnTo>
                    <a:pt x="4013" y="16735"/>
                  </a:lnTo>
                  <a:cubicBezTo>
                    <a:pt x="4098" y="16339"/>
                    <a:pt x="3972" y="15924"/>
                    <a:pt x="3689" y="15662"/>
                  </a:cubicBezTo>
                  <a:cubicBezTo>
                    <a:pt x="1944" y="14045"/>
                    <a:pt x="982" y="11934"/>
                    <a:pt x="982" y="9720"/>
                  </a:cubicBezTo>
                  <a:cubicBezTo>
                    <a:pt x="982" y="4956"/>
                    <a:pt x="5387" y="1080"/>
                    <a:pt x="10800" y="1080"/>
                  </a:cubicBezTo>
                  <a:cubicBezTo>
                    <a:pt x="16214" y="1080"/>
                    <a:pt x="20618" y="4956"/>
                    <a:pt x="20618" y="9720"/>
                  </a:cubicBezTo>
                  <a:cubicBezTo>
                    <a:pt x="20618" y="14484"/>
                    <a:pt x="16214" y="18360"/>
                    <a:pt x="10800" y="18360"/>
                  </a:cubicBezTo>
                  <a:moveTo>
                    <a:pt x="10800" y="0"/>
                  </a:moveTo>
                  <a:cubicBezTo>
                    <a:pt x="4835" y="0"/>
                    <a:pt x="0" y="4352"/>
                    <a:pt x="0" y="9720"/>
                  </a:cubicBezTo>
                  <a:cubicBezTo>
                    <a:pt x="0" y="12353"/>
                    <a:pt x="1168" y="14738"/>
                    <a:pt x="3057" y="16488"/>
                  </a:cubicBezTo>
                  <a:lnTo>
                    <a:pt x="1964" y="21600"/>
                  </a:lnTo>
                  <a:lnTo>
                    <a:pt x="7770" y="19046"/>
                  </a:lnTo>
                  <a:cubicBezTo>
                    <a:pt x="8732" y="19298"/>
                    <a:pt x="9747" y="19440"/>
                    <a:pt x="10800" y="19440"/>
                  </a:cubicBezTo>
                  <a:cubicBezTo>
                    <a:pt x="16765" y="19440"/>
                    <a:pt x="21600" y="15089"/>
                    <a:pt x="21600" y="9720"/>
                  </a:cubicBezTo>
                  <a:cubicBezTo>
                    <a:pt x="21600" y="4352"/>
                    <a:pt x="16765" y="0"/>
                    <a:pt x="10800" y="0"/>
                  </a:cubicBezTo>
                  <a:moveTo>
                    <a:pt x="10800" y="8100"/>
                  </a:moveTo>
                  <a:cubicBezTo>
                    <a:pt x="9987" y="8100"/>
                    <a:pt x="9327" y="8826"/>
                    <a:pt x="9327" y="9720"/>
                  </a:cubicBezTo>
                  <a:cubicBezTo>
                    <a:pt x="9327" y="10615"/>
                    <a:pt x="9987" y="11340"/>
                    <a:pt x="10800" y="11340"/>
                  </a:cubicBezTo>
                  <a:cubicBezTo>
                    <a:pt x="11613" y="11340"/>
                    <a:pt x="12273" y="10615"/>
                    <a:pt x="12273" y="9720"/>
                  </a:cubicBezTo>
                  <a:cubicBezTo>
                    <a:pt x="12273" y="8826"/>
                    <a:pt x="11613" y="8100"/>
                    <a:pt x="10800" y="8100"/>
                  </a:cubicBezTo>
                  <a:moveTo>
                    <a:pt x="5891" y="8100"/>
                  </a:moveTo>
                  <a:cubicBezTo>
                    <a:pt x="5078" y="8100"/>
                    <a:pt x="4418" y="8826"/>
                    <a:pt x="4418" y="9720"/>
                  </a:cubicBezTo>
                  <a:cubicBezTo>
                    <a:pt x="4418" y="10615"/>
                    <a:pt x="5078" y="11340"/>
                    <a:pt x="5891" y="11340"/>
                  </a:cubicBezTo>
                  <a:cubicBezTo>
                    <a:pt x="6704" y="11340"/>
                    <a:pt x="7364" y="10615"/>
                    <a:pt x="7364" y="9720"/>
                  </a:cubicBezTo>
                  <a:cubicBezTo>
                    <a:pt x="7364" y="8826"/>
                    <a:pt x="6704" y="8100"/>
                    <a:pt x="5891" y="81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853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 animBg="1"/>
      <p:bldP spid="11" grpId="0"/>
      <p:bldP spid="12" grpId="0"/>
      <p:bldP spid="14" grpId="0" animBg="1"/>
      <p:bldP spid="15" grpId="0" animBg="1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Digital_Min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CC083"/>
      </a:accent1>
      <a:accent2>
        <a:srgbClr val="96E2C0"/>
      </a:accent2>
      <a:accent3>
        <a:srgbClr val="56687C"/>
      </a:accent3>
      <a:accent4>
        <a:srgbClr val="44546A"/>
      </a:accent4>
      <a:accent5>
        <a:srgbClr val="1CC083"/>
      </a:accent5>
      <a:accent6>
        <a:srgbClr val="96E2C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14888</TotalTime>
  <Words>992</Words>
  <Application>Microsoft Office PowerPoint</Application>
  <PresentationFormat>Bredbild</PresentationFormat>
  <Paragraphs>184</Paragraphs>
  <Slides>8</Slides>
  <Notes>5</Notes>
  <HiddenSlides>0</HiddenSlides>
  <MMClips>0</MMClips>
  <ScaleCrop>false</ScaleCrop>
  <HeadingPairs>
    <vt:vector size="6" baseType="variant">
      <vt:variant>
        <vt:lpstr>Använt teckensnitt</vt:lpstr>
      </vt:variant>
      <vt:variant>
        <vt:i4>7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Source Sans Pro</vt:lpstr>
      <vt:lpstr>Source Sans Pro Light</vt:lpstr>
      <vt:lpstr>Wingdings</vt:lpstr>
      <vt:lpstr>Office Theme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</dc:creator>
  <cp:lastModifiedBy>Ricky Dhillon</cp:lastModifiedBy>
  <cp:revision>270</cp:revision>
  <dcterms:created xsi:type="dcterms:W3CDTF">2015-05-03T16:21:40Z</dcterms:created>
  <dcterms:modified xsi:type="dcterms:W3CDTF">2019-05-16T06:20:52Z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350325</vt:lpwstr>
  </property>
  <property fmtid="{D5CDD505-2E9C-101B-9397-08002B2CF9AE}" name="NXPowerLiteSettings" pid="3">
    <vt:lpwstr>C7000400038000</vt:lpwstr>
  </property>
  <property fmtid="{D5CDD505-2E9C-101B-9397-08002B2CF9AE}" name="NXPowerLiteVersion" pid="4">
    <vt:lpwstr>S8.2.2</vt:lpwstr>
  </property>
</Properties>
</file>